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7" r:id="rId4"/>
    <p:sldId id="261" r:id="rId5"/>
    <p:sldId id="257" r:id="rId6"/>
    <p:sldId id="269" r:id="rId7"/>
    <p:sldId id="262" r:id="rId8"/>
    <p:sldId id="263" r:id="rId9"/>
    <p:sldId id="264" r:id="rId10"/>
    <p:sldId id="265" r:id="rId11"/>
    <p:sldId id="266" r:id="rId12"/>
    <p:sldId id="258"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2C81-C5DB-58BF-FC39-C7A00BAB59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F2B7156-3C56-6BDC-53F6-3EDF6DA4B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C92E74D-3961-28D1-098E-6BE915D41299}"/>
              </a:ext>
            </a:extLst>
          </p:cNvPr>
          <p:cNvSpPr>
            <a:spLocks noGrp="1"/>
          </p:cNvSpPr>
          <p:nvPr>
            <p:ph type="dt" sz="half" idx="10"/>
          </p:nvPr>
        </p:nvSpPr>
        <p:spPr/>
        <p:txBody>
          <a:bodyPr/>
          <a:lstStyle/>
          <a:p>
            <a:fld id="{B99AF894-A6C9-4951-A460-AB8D4598C1B5}" type="datetimeFigureOut">
              <a:rPr lang="en-AU" smtClean="0"/>
              <a:t>23/01/2024</a:t>
            </a:fld>
            <a:endParaRPr lang="en-AU"/>
          </a:p>
        </p:txBody>
      </p:sp>
      <p:sp>
        <p:nvSpPr>
          <p:cNvPr id="5" name="Footer Placeholder 4">
            <a:extLst>
              <a:ext uri="{FF2B5EF4-FFF2-40B4-BE49-F238E27FC236}">
                <a16:creationId xmlns:a16="http://schemas.microsoft.com/office/drawing/2014/main" id="{960125EA-9F82-F555-88A2-CE0688ABBED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FBE0C92-C04E-1628-1B39-3793D539935C}"/>
              </a:ext>
            </a:extLst>
          </p:cNvPr>
          <p:cNvSpPr>
            <a:spLocks noGrp="1"/>
          </p:cNvSpPr>
          <p:nvPr>
            <p:ph type="sldNum" sz="quarter" idx="12"/>
          </p:nvPr>
        </p:nvSpPr>
        <p:spPr/>
        <p:txBody>
          <a:bodyPr/>
          <a:lstStyle/>
          <a:p>
            <a:fld id="{D53876D2-7C32-4961-B9AD-7EC887FCB26D}" type="slidenum">
              <a:rPr lang="en-AU" smtClean="0"/>
              <a:t>‹#›</a:t>
            </a:fld>
            <a:endParaRPr lang="en-AU"/>
          </a:p>
        </p:txBody>
      </p:sp>
    </p:spTree>
    <p:extLst>
      <p:ext uri="{BB962C8B-B14F-4D97-AF65-F5344CB8AC3E}">
        <p14:creationId xmlns:p14="http://schemas.microsoft.com/office/powerpoint/2010/main" val="60911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671E-2F0F-1909-D3BC-C416E0DE27C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D628B48-5E58-B3CE-D0A7-EFB96AE8C1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6A65B26-C6D1-52A4-3392-8C5C78205372}"/>
              </a:ext>
            </a:extLst>
          </p:cNvPr>
          <p:cNvSpPr>
            <a:spLocks noGrp="1"/>
          </p:cNvSpPr>
          <p:nvPr>
            <p:ph type="dt" sz="half" idx="10"/>
          </p:nvPr>
        </p:nvSpPr>
        <p:spPr/>
        <p:txBody>
          <a:bodyPr/>
          <a:lstStyle/>
          <a:p>
            <a:fld id="{B99AF894-A6C9-4951-A460-AB8D4598C1B5}" type="datetimeFigureOut">
              <a:rPr lang="en-AU" smtClean="0"/>
              <a:t>23/01/2024</a:t>
            </a:fld>
            <a:endParaRPr lang="en-AU"/>
          </a:p>
        </p:txBody>
      </p:sp>
      <p:sp>
        <p:nvSpPr>
          <p:cNvPr id="5" name="Footer Placeholder 4">
            <a:extLst>
              <a:ext uri="{FF2B5EF4-FFF2-40B4-BE49-F238E27FC236}">
                <a16:creationId xmlns:a16="http://schemas.microsoft.com/office/drawing/2014/main" id="{D15D0FE8-AAD1-EAAE-082D-E69D008926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98E71DE-C7D4-5A80-6F33-C4BEB076F442}"/>
              </a:ext>
            </a:extLst>
          </p:cNvPr>
          <p:cNvSpPr>
            <a:spLocks noGrp="1"/>
          </p:cNvSpPr>
          <p:nvPr>
            <p:ph type="sldNum" sz="quarter" idx="12"/>
          </p:nvPr>
        </p:nvSpPr>
        <p:spPr/>
        <p:txBody>
          <a:bodyPr/>
          <a:lstStyle/>
          <a:p>
            <a:fld id="{D53876D2-7C32-4961-B9AD-7EC887FCB26D}" type="slidenum">
              <a:rPr lang="en-AU" smtClean="0"/>
              <a:t>‹#›</a:t>
            </a:fld>
            <a:endParaRPr lang="en-AU"/>
          </a:p>
        </p:txBody>
      </p:sp>
    </p:spTree>
    <p:extLst>
      <p:ext uri="{BB962C8B-B14F-4D97-AF65-F5344CB8AC3E}">
        <p14:creationId xmlns:p14="http://schemas.microsoft.com/office/powerpoint/2010/main" val="115325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495D98-4CFD-03BB-FD0C-49442FBFFB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F6D059A-6134-B6D6-2BF3-A1D190D497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ADF5987-6325-B8E0-AC97-27D047B0F6CD}"/>
              </a:ext>
            </a:extLst>
          </p:cNvPr>
          <p:cNvSpPr>
            <a:spLocks noGrp="1"/>
          </p:cNvSpPr>
          <p:nvPr>
            <p:ph type="dt" sz="half" idx="10"/>
          </p:nvPr>
        </p:nvSpPr>
        <p:spPr/>
        <p:txBody>
          <a:bodyPr/>
          <a:lstStyle/>
          <a:p>
            <a:fld id="{B99AF894-A6C9-4951-A460-AB8D4598C1B5}" type="datetimeFigureOut">
              <a:rPr lang="en-AU" smtClean="0"/>
              <a:t>23/01/2024</a:t>
            </a:fld>
            <a:endParaRPr lang="en-AU"/>
          </a:p>
        </p:txBody>
      </p:sp>
      <p:sp>
        <p:nvSpPr>
          <p:cNvPr id="5" name="Footer Placeholder 4">
            <a:extLst>
              <a:ext uri="{FF2B5EF4-FFF2-40B4-BE49-F238E27FC236}">
                <a16:creationId xmlns:a16="http://schemas.microsoft.com/office/drawing/2014/main" id="{91E7C857-38A2-D804-1DD9-193A6FCE37F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8AB5FED-C1FC-121F-22ED-1DE49A6D1CA6}"/>
              </a:ext>
            </a:extLst>
          </p:cNvPr>
          <p:cNvSpPr>
            <a:spLocks noGrp="1"/>
          </p:cNvSpPr>
          <p:nvPr>
            <p:ph type="sldNum" sz="quarter" idx="12"/>
          </p:nvPr>
        </p:nvSpPr>
        <p:spPr/>
        <p:txBody>
          <a:bodyPr/>
          <a:lstStyle/>
          <a:p>
            <a:fld id="{D53876D2-7C32-4961-B9AD-7EC887FCB26D}" type="slidenum">
              <a:rPr lang="en-AU" smtClean="0"/>
              <a:t>‹#›</a:t>
            </a:fld>
            <a:endParaRPr lang="en-AU"/>
          </a:p>
        </p:txBody>
      </p:sp>
    </p:spTree>
    <p:extLst>
      <p:ext uri="{BB962C8B-B14F-4D97-AF65-F5344CB8AC3E}">
        <p14:creationId xmlns:p14="http://schemas.microsoft.com/office/powerpoint/2010/main" val="1845134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F981-30C7-AC6A-026D-04FFE943299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B5AED07-1626-AFBD-F763-BF08B469EA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E4E7639-0BF2-E8EB-50A1-DE2FC9AEAD6A}"/>
              </a:ext>
            </a:extLst>
          </p:cNvPr>
          <p:cNvSpPr>
            <a:spLocks noGrp="1"/>
          </p:cNvSpPr>
          <p:nvPr>
            <p:ph type="dt" sz="half" idx="10"/>
          </p:nvPr>
        </p:nvSpPr>
        <p:spPr/>
        <p:txBody>
          <a:bodyPr/>
          <a:lstStyle/>
          <a:p>
            <a:fld id="{B99AF894-A6C9-4951-A460-AB8D4598C1B5}" type="datetimeFigureOut">
              <a:rPr lang="en-AU" smtClean="0"/>
              <a:t>23/01/2024</a:t>
            </a:fld>
            <a:endParaRPr lang="en-AU"/>
          </a:p>
        </p:txBody>
      </p:sp>
      <p:sp>
        <p:nvSpPr>
          <p:cNvPr id="5" name="Footer Placeholder 4">
            <a:extLst>
              <a:ext uri="{FF2B5EF4-FFF2-40B4-BE49-F238E27FC236}">
                <a16:creationId xmlns:a16="http://schemas.microsoft.com/office/drawing/2014/main" id="{EE772E7A-A1AD-9477-AB3A-9844F036083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D49D1E-AA96-51EB-6091-2FF842C4032F}"/>
              </a:ext>
            </a:extLst>
          </p:cNvPr>
          <p:cNvSpPr>
            <a:spLocks noGrp="1"/>
          </p:cNvSpPr>
          <p:nvPr>
            <p:ph type="sldNum" sz="quarter" idx="12"/>
          </p:nvPr>
        </p:nvSpPr>
        <p:spPr/>
        <p:txBody>
          <a:bodyPr/>
          <a:lstStyle/>
          <a:p>
            <a:fld id="{D53876D2-7C32-4961-B9AD-7EC887FCB26D}" type="slidenum">
              <a:rPr lang="en-AU" smtClean="0"/>
              <a:t>‹#›</a:t>
            </a:fld>
            <a:endParaRPr lang="en-AU"/>
          </a:p>
        </p:txBody>
      </p:sp>
    </p:spTree>
    <p:extLst>
      <p:ext uri="{BB962C8B-B14F-4D97-AF65-F5344CB8AC3E}">
        <p14:creationId xmlns:p14="http://schemas.microsoft.com/office/powerpoint/2010/main" val="1565907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FDF8-8CD3-BA59-1018-6D691BAE9E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7B9FDD8-52E5-ADBE-372A-6B01535633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A90B9-1D75-D8AB-CA07-6089DB5EA22F}"/>
              </a:ext>
            </a:extLst>
          </p:cNvPr>
          <p:cNvSpPr>
            <a:spLocks noGrp="1"/>
          </p:cNvSpPr>
          <p:nvPr>
            <p:ph type="dt" sz="half" idx="10"/>
          </p:nvPr>
        </p:nvSpPr>
        <p:spPr/>
        <p:txBody>
          <a:bodyPr/>
          <a:lstStyle/>
          <a:p>
            <a:fld id="{B99AF894-A6C9-4951-A460-AB8D4598C1B5}" type="datetimeFigureOut">
              <a:rPr lang="en-AU" smtClean="0"/>
              <a:t>23/01/2024</a:t>
            </a:fld>
            <a:endParaRPr lang="en-AU"/>
          </a:p>
        </p:txBody>
      </p:sp>
      <p:sp>
        <p:nvSpPr>
          <p:cNvPr id="5" name="Footer Placeholder 4">
            <a:extLst>
              <a:ext uri="{FF2B5EF4-FFF2-40B4-BE49-F238E27FC236}">
                <a16:creationId xmlns:a16="http://schemas.microsoft.com/office/drawing/2014/main" id="{679A4D2F-B88F-2567-C246-C989BC97B74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BEF6700-0BB6-666B-CAE5-D227EC4F43C8}"/>
              </a:ext>
            </a:extLst>
          </p:cNvPr>
          <p:cNvSpPr>
            <a:spLocks noGrp="1"/>
          </p:cNvSpPr>
          <p:nvPr>
            <p:ph type="sldNum" sz="quarter" idx="12"/>
          </p:nvPr>
        </p:nvSpPr>
        <p:spPr/>
        <p:txBody>
          <a:bodyPr/>
          <a:lstStyle/>
          <a:p>
            <a:fld id="{D53876D2-7C32-4961-B9AD-7EC887FCB26D}" type="slidenum">
              <a:rPr lang="en-AU" smtClean="0"/>
              <a:t>‹#›</a:t>
            </a:fld>
            <a:endParaRPr lang="en-AU"/>
          </a:p>
        </p:txBody>
      </p:sp>
    </p:spTree>
    <p:extLst>
      <p:ext uri="{BB962C8B-B14F-4D97-AF65-F5344CB8AC3E}">
        <p14:creationId xmlns:p14="http://schemas.microsoft.com/office/powerpoint/2010/main" val="2038709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ED27-18BB-D8CA-93DC-A3CBD4DAE6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041477C-E36F-72AD-16EF-4A73473DB2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D1052B8-9FA8-4865-FFA1-7F8DAF4A77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016C3C0-9AD7-F594-0FE0-C089F339629C}"/>
              </a:ext>
            </a:extLst>
          </p:cNvPr>
          <p:cNvSpPr>
            <a:spLocks noGrp="1"/>
          </p:cNvSpPr>
          <p:nvPr>
            <p:ph type="dt" sz="half" idx="10"/>
          </p:nvPr>
        </p:nvSpPr>
        <p:spPr/>
        <p:txBody>
          <a:bodyPr/>
          <a:lstStyle/>
          <a:p>
            <a:fld id="{B99AF894-A6C9-4951-A460-AB8D4598C1B5}" type="datetimeFigureOut">
              <a:rPr lang="en-AU" smtClean="0"/>
              <a:t>23/01/2024</a:t>
            </a:fld>
            <a:endParaRPr lang="en-AU"/>
          </a:p>
        </p:txBody>
      </p:sp>
      <p:sp>
        <p:nvSpPr>
          <p:cNvPr id="6" name="Footer Placeholder 5">
            <a:extLst>
              <a:ext uri="{FF2B5EF4-FFF2-40B4-BE49-F238E27FC236}">
                <a16:creationId xmlns:a16="http://schemas.microsoft.com/office/drawing/2014/main" id="{7F61D8A6-9BAB-D963-32FC-C8A268DE60D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B9BC42C-1E9F-D7F7-82A0-313B1FEA295A}"/>
              </a:ext>
            </a:extLst>
          </p:cNvPr>
          <p:cNvSpPr>
            <a:spLocks noGrp="1"/>
          </p:cNvSpPr>
          <p:nvPr>
            <p:ph type="sldNum" sz="quarter" idx="12"/>
          </p:nvPr>
        </p:nvSpPr>
        <p:spPr/>
        <p:txBody>
          <a:bodyPr/>
          <a:lstStyle/>
          <a:p>
            <a:fld id="{D53876D2-7C32-4961-B9AD-7EC887FCB26D}" type="slidenum">
              <a:rPr lang="en-AU" smtClean="0"/>
              <a:t>‹#›</a:t>
            </a:fld>
            <a:endParaRPr lang="en-AU"/>
          </a:p>
        </p:txBody>
      </p:sp>
    </p:spTree>
    <p:extLst>
      <p:ext uri="{BB962C8B-B14F-4D97-AF65-F5344CB8AC3E}">
        <p14:creationId xmlns:p14="http://schemas.microsoft.com/office/powerpoint/2010/main" val="369224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F0CE-8C2A-7500-A2C0-D3F27155B25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4FB8962-0D9B-364B-364B-A26F570EBA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655C78-FFD7-BAF5-3FF5-771678234D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9A8D8C3-4E9F-3896-4ABC-4E1B540F7D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8AB18-739B-F330-619C-EE1F586DD6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D5A4227-4D04-B2BA-FDD5-87D88BF0314E}"/>
              </a:ext>
            </a:extLst>
          </p:cNvPr>
          <p:cNvSpPr>
            <a:spLocks noGrp="1"/>
          </p:cNvSpPr>
          <p:nvPr>
            <p:ph type="dt" sz="half" idx="10"/>
          </p:nvPr>
        </p:nvSpPr>
        <p:spPr/>
        <p:txBody>
          <a:bodyPr/>
          <a:lstStyle/>
          <a:p>
            <a:fld id="{B99AF894-A6C9-4951-A460-AB8D4598C1B5}" type="datetimeFigureOut">
              <a:rPr lang="en-AU" smtClean="0"/>
              <a:t>23/01/2024</a:t>
            </a:fld>
            <a:endParaRPr lang="en-AU"/>
          </a:p>
        </p:txBody>
      </p:sp>
      <p:sp>
        <p:nvSpPr>
          <p:cNvPr id="8" name="Footer Placeholder 7">
            <a:extLst>
              <a:ext uri="{FF2B5EF4-FFF2-40B4-BE49-F238E27FC236}">
                <a16:creationId xmlns:a16="http://schemas.microsoft.com/office/drawing/2014/main" id="{D509F352-AADA-314E-7D79-88DB87E9D005}"/>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2450A60-E80C-2025-3EA3-F20C4461612F}"/>
              </a:ext>
            </a:extLst>
          </p:cNvPr>
          <p:cNvSpPr>
            <a:spLocks noGrp="1"/>
          </p:cNvSpPr>
          <p:nvPr>
            <p:ph type="sldNum" sz="quarter" idx="12"/>
          </p:nvPr>
        </p:nvSpPr>
        <p:spPr/>
        <p:txBody>
          <a:bodyPr/>
          <a:lstStyle/>
          <a:p>
            <a:fld id="{D53876D2-7C32-4961-B9AD-7EC887FCB26D}" type="slidenum">
              <a:rPr lang="en-AU" smtClean="0"/>
              <a:t>‹#›</a:t>
            </a:fld>
            <a:endParaRPr lang="en-AU"/>
          </a:p>
        </p:txBody>
      </p:sp>
    </p:spTree>
    <p:extLst>
      <p:ext uri="{BB962C8B-B14F-4D97-AF65-F5344CB8AC3E}">
        <p14:creationId xmlns:p14="http://schemas.microsoft.com/office/powerpoint/2010/main" val="24101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1DA3F-CF36-988F-F7BC-00EABBD416B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36C871F-1A11-8F77-663F-DC49AED7B0CF}"/>
              </a:ext>
            </a:extLst>
          </p:cNvPr>
          <p:cNvSpPr>
            <a:spLocks noGrp="1"/>
          </p:cNvSpPr>
          <p:nvPr>
            <p:ph type="dt" sz="half" idx="10"/>
          </p:nvPr>
        </p:nvSpPr>
        <p:spPr/>
        <p:txBody>
          <a:bodyPr/>
          <a:lstStyle/>
          <a:p>
            <a:fld id="{B99AF894-A6C9-4951-A460-AB8D4598C1B5}" type="datetimeFigureOut">
              <a:rPr lang="en-AU" smtClean="0"/>
              <a:t>23/01/2024</a:t>
            </a:fld>
            <a:endParaRPr lang="en-AU"/>
          </a:p>
        </p:txBody>
      </p:sp>
      <p:sp>
        <p:nvSpPr>
          <p:cNvPr id="4" name="Footer Placeholder 3">
            <a:extLst>
              <a:ext uri="{FF2B5EF4-FFF2-40B4-BE49-F238E27FC236}">
                <a16:creationId xmlns:a16="http://schemas.microsoft.com/office/drawing/2014/main" id="{ED1515D1-E1BC-9E22-F4D1-C38CE066F48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49320BF-45A8-8C64-0775-191BB3279C3F}"/>
              </a:ext>
            </a:extLst>
          </p:cNvPr>
          <p:cNvSpPr>
            <a:spLocks noGrp="1"/>
          </p:cNvSpPr>
          <p:nvPr>
            <p:ph type="sldNum" sz="quarter" idx="12"/>
          </p:nvPr>
        </p:nvSpPr>
        <p:spPr/>
        <p:txBody>
          <a:bodyPr/>
          <a:lstStyle/>
          <a:p>
            <a:fld id="{D53876D2-7C32-4961-B9AD-7EC887FCB26D}" type="slidenum">
              <a:rPr lang="en-AU" smtClean="0"/>
              <a:t>‹#›</a:t>
            </a:fld>
            <a:endParaRPr lang="en-AU"/>
          </a:p>
        </p:txBody>
      </p:sp>
    </p:spTree>
    <p:extLst>
      <p:ext uri="{BB962C8B-B14F-4D97-AF65-F5344CB8AC3E}">
        <p14:creationId xmlns:p14="http://schemas.microsoft.com/office/powerpoint/2010/main" val="4201977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47EE15-DF6B-AF8C-1AE2-B31086D5244B}"/>
              </a:ext>
            </a:extLst>
          </p:cNvPr>
          <p:cNvSpPr>
            <a:spLocks noGrp="1"/>
          </p:cNvSpPr>
          <p:nvPr>
            <p:ph type="dt" sz="half" idx="10"/>
          </p:nvPr>
        </p:nvSpPr>
        <p:spPr/>
        <p:txBody>
          <a:bodyPr/>
          <a:lstStyle/>
          <a:p>
            <a:fld id="{B99AF894-A6C9-4951-A460-AB8D4598C1B5}" type="datetimeFigureOut">
              <a:rPr lang="en-AU" smtClean="0"/>
              <a:t>23/01/2024</a:t>
            </a:fld>
            <a:endParaRPr lang="en-AU"/>
          </a:p>
        </p:txBody>
      </p:sp>
      <p:sp>
        <p:nvSpPr>
          <p:cNvPr id="3" name="Footer Placeholder 2">
            <a:extLst>
              <a:ext uri="{FF2B5EF4-FFF2-40B4-BE49-F238E27FC236}">
                <a16:creationId xmlns:a16="http://schemas.microsoft.com/office/drawing/2014/main" id="{0F3A79BC-1364-9580-B6A8-FE1CDE38B3E0}"/>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1288706-94F2-CE95-2E39-8FFAB7B6E5E2}"/>
              </a:ext>
            </a:extLst>
          </p:cNvPr>
          <p:cNvSpPr>
            <a:spLocks noGrp="1"/>
          </p:cNvSpPr>
          <p:nvPr>
            <p:ph type="sldNum" sz="quarter" idx="12"/>
          </p:nvPr>
        </p:nvSpPr>
        <p:spPr/>
        <p:txBody>
          <a:bodyPr/>
          <a:lstStyle/>
          <a:p>
            <a:fld id="{D53876D2-7C32-4961-B9AD-7EC887FCB26D}" type="slidenum">
              <a:rPr lang="en-AU" smtClean="0"/>
              <a:t>‹#›</a:t>
            </a:fld>
            <a:endParaRPr lang="en-AU"/>
          </a:p>
        </p:txBody>
      </p:sp>
    </p:spTree>
    <p:extLst>
      <p:ext uri="{BB962C8B-B14F-4D97-AF65-F5344CB8AC3E}">
        <p14:creationId xmlns:p14="http://schemas.microsoft.com/office/powerpoint/2010/main" val="52629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EF29-384A-4ED2-36C3-9F250D468A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8D1C441-7303-1351-5833-9CBA895E29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EBB8D83-4C43-95B5-D07B-121458DB81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3F9391-57F6-7EC7-EF7F-9FD9298D5C5E}"/>
              </a:ext>
            </a:extLst>
          </p:cNvPr>
          <p:cNvSpPr>
            <a:spLocks noGrp="1"/>
          </p:cNvSpPr>
          <p:nvPr>
            <p:ph type="dt" sz="half" idx="10"/>
          </p:nvPr>
        </p:nvSpPr>
        <p:spPr/>
        <p:txBody>
          <a:bodyPr/>
          <a:lstStyle/>
          <a:p>
            <a:fld id="{B99AF894-A6C9-4951-A460-AB8D4598C1B5}" type="datetimeFigureOut">
              <a:rPr lang="en-AU" smtClean="0"/>
              <a:t>23/01/2024</a:t>
            </a:fld>
            <a:endParaRPr lang="en-AU"/>
          </a:p>
        </p:txBody>
      </p:sp>
      <p:sp>
        <p:nvSpPr>
          <p:cNvPr id="6" name="Footer Placeholder 5">
            <a:extLst>
              <a:ext uri="{FF2B5EF4-FFF2-40B4-BE49-F238E27FC236}">
                <a16:creationId xmlns:a16="http://schemas.microsoft.com/office/drawing/2014/main" id="{C7FE4B9A-90D6-BA65-F2A6-69D35A97B37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81ED26F-F02A-0B97-AF62-66C436390915}"/>
              </a:ext>
            </a:extLst>
          </p:cNvPr>
          <p:cNvSpPr>
            <a:spLocks noGrp="1"/>
          </p:cNvSpPr>
          <p:nvPr>
            <p:ph type="sldNum" sz="quarter" idx="12"/>
          </p:nvPr>
        </p:nvSpPr>
        <p:spPr/>
        <p:txBody>
          <a:bodyPr/>
          <a:lstStyle/>
          <a:p>
            <a:fld id="{D53876D2-7C32-4961-B9AD-7EC887FCB26D}" type="slidenum">
              <a:rPr lang="en-AU" smtClean="0"/>
              <a:t>‹#›</a:t>
            </a:fld>
            <a:endParaRPr lang="en-AU"/>
          </a:p>
        </p:txBody>
      </p:sp>
    </p:spTree>
    <p:extLst>
      <p:ext uri="{BB962C8B-B14F-4D97-AF65-F5344CB8AC3E}">
        <p14:creationId xmlns:p14="http://schemas.microsoft.com/office/powerpoint/2010/main" val="2286119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C9C2-DB08-E2C2-6E6F-FEB6E96EE0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939162D-175A-35C8-8CB3-EB46E4D5C1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0F0CC02-A54E-E742-1AD9-4FEE1599D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8C7981-422C-869A-6E5B-2B71F67ABEB6}"/>
              </a:ext>
            </a:extLst>
          </p:cNvPr>
          <p:cNvSpPr>
            <a:spLocks noGrp="1"/>
          </p:cNvSpPr>
          <p:nvPr>
            <p:ph type="dt" sz="half" idx="10"/>
          </p:nvPr>
        </p:nvSpPr>
        <p:spPr/>
        <p:txBody>
          <a:bodyPr/>
          <a:lstStyle/>
          <a:p>
            <a:fld id="{B99AF894-A6C9-4951-A460-AB8D4598C1B5}" type="datetimeFigureOut">
              <a:rPr lang="en-AU" smtClean="0"/>
              <a:t>23/01/2024</a:t>
            </a:fld>
            <a:endParaRPr lang="en-AU"/>
          </a:p>
        </p:txBody>
      </p:sp>
      <p:sp>
        <p:nvSpPr>
          <p:cNvPr id="6" name="Footer Placeholder 5">
            <a:extLst>
              <a:ext uri="{FF2B5EF4-FFF2-40B4-BE49-F238E27FC236}">
                <a16:creationId xmlns:a16="http://schemas.microsoft.com/office/drawing/2014/main" id="{E88203B8-25BC-FDA7-47EB-EBD49F15F03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9CB03CF-CC7B-5C4B-3E1C-DF456598CEFA}"/>
              </a:ext>
            </a:extLst>
          </p:cNvPr>
          <p:cNvSpPr>
            <a:spLocks noGrp="1"/>
          </p:cNvSpPr>
          <p:nvPr>
            <p:ph type="sldNum" sz="quarter" idx="12"/>
          </p:nvPr>
        </p:nvSpPr>
        <p:spPr/>
        <p:txBody>
          <a:bodyPr/>
          <a:lstStyle/>
          <a:p>
            <a:fld id="{D53876D2-7C32-4961-B9AD-7EC887FCB26D}" type="slidenum">
              <a:rPr lang="en-AU" smtClean="0"/>
              <a:t>‹#›</a:t>
            </a:fld>
            <a:endParaRPr lang="en-AU"/>
          </a:p>
        </p:txBody>
      </p:sp>
    </p:spTree>
    <p:extLst>
      <p:ext uri="{BB962C8B-B14F-4D97-AF65-F5344CB8AC3E}">
        <p14:creationId xmlns:p14="http://schemas.microsoft.com/office/powerpoint/2010/main" val="2303463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0E737-F170-E818-8961-3E502DC017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3685457-A859-0126-1200-5AD2BE357E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CA2B0C1-A9A4-A516-8009-AF803032CA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F894-A6C9-4951-A460-AB8D4598C1B5}" type="datetimeFigureOut">
              <a:rPr lang="en-AU" smtClean="0"/>
              <a:t>23/01/2024</a:t>
            </a:fld>
            <a:endParaRPr lang="en-AU"/>
          </a:p>
        </p:txBody>
      </p:sp>
      <p:sp>
        <p:nvSpPr>
          <p:cNvPr id="5" name="Footer Placeholder 4">
            <a:extLst>
              <a:ext uri="{FF2B5EF4-FFF2-40B4-BE49-F238E27FC236}">
                <a16:creationId xmlns:a16="http://schemas.microsoft.com/office/drawing/2014/main" id="{7C67CDF6-923A-BB72-AEE0-310921885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2D46059A-6164-8C74-C748-315358D1A3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3876D2-7C32-4961-B9AD-7EC887FCB26D}" type="slidenum">
              <a:rPr lang="en-AU" smtClean="0"/>
              <a:t>‹#›</a:t>
            </a:fld>
            <a:endParaRPr lang="en-AU"/>
          </a:p>
        </p:txBody>
      </p:sp>
    </p:spTree>
    <p:extLst>
      <p:ext uri="{BB962C8B-B14F-4D97-AF65-F5344CB8AC3E}">
        <p14:creationId xmlns:p14="http://schemas.microsoft.com/office/powerpoint/2010/main" val="1887816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esearchleap.com/contemporary-data-science-finance-students-comparative-study-essential-features-commonly-used-statistical-software/"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piqsels.com/en/public-domain-photo-zwzdr" TargetMode="External"/><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hyperlink" Target="https://www.publicdomainpictures.net/de/view-image.php?image=272882&amp;picture=binarcode" TargetMode="External"/><Relationship Id="rId2" Type="http://schemas.openxmlformats.org/officeDocument/2006/relationships/image" Target="../media/image33.jp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hyperlink" Target="https://www.goodfreephotos.com/people/girl-with-kittens.jpg.php" TargetMode="External"/><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pexels.com/photo/coding-computer-data-depth-of-field-577585/" TargetMode="External"/><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hyperlink" Target="https://www.publicdomainpictures.net/view-image.php?image=275096&amp;picture=multumesc-panglica" TargetMode="Externa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hyperlink" Target="https://www.goodfreephotos.com/business-and-technology/Router.jpg.php"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management-datascience.org/articles/4717/" TargetMode="External"/><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researchoutreach.org/articles/open-source-bioinformatic-solutions-big-data-analysis/" TargetMode="External"/><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www.actuaries.digital/2018/10/31/what-makes-a-good-data-scientist-actuaries-podcast/" TargetMode="External"/><Relationship Id="rId2" Type="http://schemas.openxmlformats.org/officeDocument/2006/relationships/image" Target="../media/image11.jp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153724200@N07/27774351928/" TargetMode="External"/><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goodfreephotos.com/people/girl-with-kittens.jpg.php" TargetMode="External"/><Relationship Id="rId7"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matrix-code-data-networking-1735640/" TargetMode="External"/><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www.goodfreephotos.com/business-and-technology/Router.jpg.php" TargetMode="Externa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B454B7-D0CD-8CB0-1713-988C509A191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7869" y="429208"/>
            <a:ext cx="11336694" cy="6083559"/>
          </a:xfrm>
          <a:prstGeom prst="rect">
            <a:avLst/>
          </a:prstGeom>
        </p:spPr>
      </p:pic>
      <p:pic>
        <p:nvPicPr>
          <p:cNvPr id="10" name="Picture 9">
            <a:extLst>
              <a:ext uri="{FF2B5EF4-FFF2-40B4-BE49-F238E27FC236}">
                <a16:creationId xmlns:a16="http://schemas.microsoft.com/office/drawing/2014/main" id="{AB6150CA-8B94-04DC-4534-DB91720C4F6D}"/>
              </a:ext>
            </a:extLst>
          </p:cNvPr>
          <p:cNvPicPr>
            <a:picLocks noChangeAspect="1"/>
          </p:cNvPicPr>
          <p:nvPr/>
        </p:nvPicPr>
        <p:blipFill>
          <a:blip r:embed="rId4"/>
          <a:stretch>
            <a:fillRect/>
          </a:stretch>
        </p:blipFill>
        <p:spPr>
          <a:xfrm>
            <a:off x="589073" y="541177"/>
            <a:ext cx="4086808" cy="1200329"/>
          </a:xfrm>
          <a:prstGeom prst="rect">
            <a:avLst/>
          </a:prstGeom>
        </p:spPr>
      </p:pic>
      <p:sp>
        <p:nvSpPr>
          <p:cNvPr id="13" name="TextBox 12">
            <a:extLst>
              <a:ext uri="{FF2B5EF4-FFF2-40B4-BE49-F238E27FC236}">
                <a16:creationId xmlns:a16="http://schemas.microsoft.com/office/drawing/2014/main" id="{C2C78618-4625-29AB-4B9D-F34421DF265F}"/>
              </a:ext>
            </a:extLst>
          </p:cNvPr>
          <p:cNvSpPr txBox="1"/>
          <p:nvPr/>
        </p:nvSpPr>
        <p:spPr>
          <a:xfrm>
            <a:off x="929331" y="1450160"/>
            <a:ext cx="3911392" cy="1138773"/>
          </a:xfrm>
          <a:prstGeom prst="rect">
            <a:avLst/>
          </a:prstGeom>
          <a:noFill/>
        </p:spPr>
        <p:txBody>
          <a:bodyPr wrap="square" rtlCol="0">
            <a:spAutoFit/>
          </a:bodyPr>
          <a:lstStyle/>
          <a:p>
            <a:r>
              <a:rPr lang="en-AU" sz="2800" b="1" dirty="0">
                <a:solidFill>
                  <a:srgbClr val="002060"/>
                </a:solidFill>
              </a:rPr>
              <a:t>Project 02.</a:t>
            </a:r>
          </a:p>
          <a:p>
            <a:r>
              <a:rPr lang="en-AU" sz="2000" b="1" dirty="0">
                <a:solidFill>
                  <a:schemeClr val="accent2">
                    <a:lumMod val="75000"/>
                  </a:schemeClr>
                </a:solidFill>
              </a:rPr>
              <a:t>Mentor: </a:t>
            </a:r>
            <a:r>
              <a:rPr lang="en-AU" sz="2000" b="1" dirty="0">
                <a:solidFill>
                  <a:schemeClr val="accent1">
                    <a:lumMod val="50000"/>
                  </a:schemeClr>
                </a:solidFill>
              </a:rPr>
              <a:t>Minakshi Gautam</a:t>
            </a:r>
          </a:p>
          <a:p>
            <a:r>
              <a:rPr lang="en-AU" sz="2000" b="1" dirty="0">
                <a:solidFill>
                  <a:schemeClr val="accent2">
                    <a:lumMod val="75000"/>
                  </a:schemeClr>
                </a:solidFill>
              </a:rPr>
              <a:t>Organization: </a:t>
            </a:r>
            <a:r>
              <a:rPr lang="en-AU" sz="2000" b="1" dirty="0">
                <a:solidFill>
                  <a:schemeClr val="accent1">
                    <a:lumMod val="50000"/>
                  </a:schemeClr>
                </a:solidFill>
              </a:rPr>
              <a:t>OESON Private Ltd.</a:t>
            </a:r>
          </a:p>
        </p:txBody>
      </p:sp>
      <p:sp>
        <p:nvSpPr>
          <p:cNvPr id="15" name="TextBox 14">
            <a:extLst>
              <a:ext uri="{FF2B5EF4-FFF2-40B4-BE49-F238E27FC236}">
                <a16:creationId xmlns:a16="http://schemas.microsoft.com/office/drawing/2014/main" id="{97851AE6-AA0A-0BAA-1CBD-9C93C337FC2F}"/>
              </a:ext>
            </a:extLst>
          </p:cNvPr>
          <p:cNvSpPr txBox="1"/>
          <p:nvPr/>
        </p:nvSpPr>
        <p:spPr>
          <a:xfrm>
            <a:off x="9968204" y="5638696"/>
            <a:ext cx="1894115" cy="461665"/>
          </a:xfrm>
          <a:prstGeom prst="rect">
            <a:avLst/>
          </a:prstGeom>
          <a:noFill/>
        </p:spPr>
        <p:txBody>
          <a:bodyPr wrap="square" rtlCol="0">
            <a:spAutoFit/>
          </a:bodyPr>
          <a:lstStyle/>
          <a:p>
            <a:r>
              <a:rPr lang="en-AU" sz="1200" b="1" dirty="0">
                <a:solidFill>
                  <a:srgbClr val="FF0000"/>
                </a:solidFill>
                <a:highlight>
                  <a:srgbClr val="C0C0C0"/>
                </a:highlight>
              </a:rPr>
              <a:t>Presented By-</a:t>
            </a:r>
          </a:p>
          <a:p>
            <a:r>
              <a:rPr lang="en-AU" sz="1200" b="1" dirty="0">
                <a:solidFill>
                  <a:srgbClr val="FF0000"/>
                </a:solidFill>
                <a:highlight>
                  <a:srgbClr val="C0C0C0"/>
                </a:highlight>
              </a:rPr>
              <a:t>SHEIK ASHANUR RAHMAN</a:t>
            </a:r>
          </a:p>
        </p:txBody>
      </p:sp>
      <p:sp>
        <p:nvSpPr>
          <p:cNvPr id="16" name="TextBox 15">
            <a:extLst>
              <a:ext uri="{FF2B5EF4-FFF2-40B4-BE49-F238E27FC236}">
                <a16:creationId xmlns:a16="http://schemas.microsoft.com/office/drawing/2014/main" id="{1BD1777D-A163-DED4-7820-50999BE9E627}"/>
              </a:ext>
            </a:extLst>
          </p:cNvPr>
          <p:cNvSpPr txBox="1"/>
          <p:nvPr/>
        </p:nvSpPr>
        <p:spPr>
          <a:xfrm>
            <a:off x="8189167" y="739264"/>
            <a:ext cx="3343469" cy="1631216"/>
          </a:xfrm>
          <a:prstGeom prst="rect">
            <a:avLst/>
          </a:prstGeom>
          <a:noFill/>
        </p:spPr>
        <p:txBody>
          <a:bodyPr wrap="square" rtlCol="0">
            <a:spAutoFit/>
          </a:bodyPr>
          <a:lstStyle/>
          <a:p>
            <a:pPr algn="just"/>
            <a:r>
              <a:rPr lang="en-AU" sz="2000" b="1" dirty="0">
                <a:solidFill>
                  <a:srgbClr val="7030A0"/>
                </a:solidFill>
              </a:rPr>
              <a:t>Preparing a analytics report by capturing live data from a famous job portal for studying the behaviour of job market.</a:t>
            </a:r>
          </a:p>
        </p:txBody>
      </p:sp>
    </p:spTree>
    <p:extLst>
      <p:ext uri="{BB962C8B-B14F-4D97-AF65-F5344CB8AC3E}">
        <p14:creationId xmlns:p14="http://schemas.microsoft.com/office/powerpoint/2010/main" val="2401813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DB35DF-DC36-7270-091E-CDD767DA96C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19879" y="391886"/>
            <a:ext cx="11252718" cy="6092889"/>
          </a:xfrm>
          <a:prstGeom prst="rect">
            <a:avLst/>
          </a:prstGeom>
        </p:spPr>
      </p:pic>
      <p:pic>
        <p:nvPicPr>
          <p:cNvPr id="5" name="Picture 4">
            <a:extLst>
              <a:ext uri="{FF2B5EF4-FFF2-40B4-BE49-F238E27FC236}">
                <a16:creationId xmlns:a16="http://schemas.microsoft.com/office/drawing/2014/main" id="{5BD802A0-E39B-435E-C97D-83F9B295B502}"/>
              </a:ext>
            </a:extLst>
          </p:cNvPr>
          <p:cNvPicPr>
            <a:picLocks noChangeAspect="1"/>
          </p:cNvPicPr>
          <p:nvPr/>
        </p:nvPicPr>
        <p:blipFill>
          <a:blip r:embed="rId4"/>
          <a:stretch>
            <a:fillRect/>
          </a:stretch>
        </p:blipFill>
        <p:spPr>
          <a:xfrm>
            <a:off x="718458" y="603283"/>
            <a:ext cx="10515600" cy="3595493"/>
          </a:xfrm>
          <a:prstGeom prst="rect">
            <a:avLst/>
          </a:prstGeom>
        </p:spPr>
      </p:pic>
      <p:pic>
        <p:nvPicPr>
          <p:cNvPr id="7" name="Picture 6">
            <a:extLst>
              <a:ext uri="{FF2B5EF4-FFF2-40B4-BE49-F238E27FC236}">
                <a16:creationId xmlns:a16="http://schemas.microsoft.com/office/drawing/2014/main" id="{828C93E9-E161-FF3B-1978-30699CCA5D21}"/>
              </a:ext>
            </a:extLst>
          </p:cNvPr>
          <p:cNvPicPr>
            <a:picLocks noChangeAspect="1"/>
          </p:cNvPicPr>
          <p:nvPr/>
        </p:nvPicPr>
        <p:blipFill>
          <a:blip r:embed="rId5"/>
          <a:stretch>
            <a:fillRect/>
          </a:stretch>
        </p:blipFill>
        <p:spPr>
          <a:xfrm>
            <a:off x="718458" y="4339722"/>
            <a:ext cx="2110923" cy="1914996"/>
          </a:xfrm>
          <a:prstGeom prst="rect">
            <a:avLst/>
          </a:prstGeom>
        </p:spPr>
      </p:pic>
      <p:sp>
        <p:nvSpPr>
          <p:cNvPr id="8" name="TextBox 7">
            <a:extLst>
              <a:ext uri="{FF2B5EF4-FFF2-40B4-BE49-F238E27FC236}">
                <a16:creationId xmlns:a16="http://schemas.microsoft.com/office/drawing/2014/main" id="{664AB2E0-900E-D15C-E23F-9CEC071D309C}"/>
              </a:ext>
            </a:extLst>
          </p:cNvPr>
          <p:cNvSpPr txBox="1"/>
          <p:nvPr/>
        </p:nvSpPr>
        <p:spPr>
          <a:xfrm>
            <a:off x="3144416" y="5187820"/>
            <a:ext cx="8089642" cy="1200329"/>
          </a:xfrm>
          <a:prstGeom prst="rect">
            <a:avLst/>
          </a:prstGeom>
          <a:noFill/>
        </p:spPr>
        <p:txBody>
          <a:bodyPr wrap="square" rtlCol="0">
            <a:spAutoFit/>
          </a:bodyPr>
          <a:lstStyle/>
          <a:p>
            <a:pPr algn="just"/>
            <a:r>
              <a:rPr lang="en-AU" b="1" dirty="0">
                <a:solidFill>
                  <a:schemeClr val="accent3">
                    <a:lumMod val="20000"/>
                    <a:lumOff val="80000"/>
                  </a:schemeClr>
                </a:solidFill>
              </a:rPr>
              <a:t>The above graph is showing that the highest salary is in </a:t>
            </a:r>
            <a:r>
              <a:rPr lang="en-AU" b="1" dirty="0" err="1">
                <a:solidFill>
                  <a:schemeClr val="accent3">
                    <a:lumMod val="20000"/>
                    <a:lumOff val="80000"/>
                  </a:schemeClr>
                </a:solidFill>
              </a:rPr>
              <a:t>Oater</a:t>
            </a:r>
            <a:r>
              <a:rPr lang="en-AU" b="1" dirty="0">
                <a:solidFill>
                  <a:schemeClr val="accent3">
                    <a:lumMod val="20000"/>
                    <a:lumOff val="80000"/>
                  </a:schemeClr>
                </a:solidFill>
              </a:rPr>
              <a:t> and second is in Malaysia. But United States is in third position with highest number of job positions. Where United Kingdom is second position in job numbers, but average salary is medium than others. </a:t>
            </a:r>
          </a:p>
        </p:txBody>
      </p:sp>
    </p:spTree>
    <p:extLst>
      <p:ext uri="{BB962C8B-B14F-4D97-AF65-F5344CB8AC3E}">
        <p14:creationId xmlns:p14="http://schemas.microsoft.com/office/powerpoint/2010/main" val="2608043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2E1F98-3956-85C1-BAA6-B62D7495F7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6531" y="466531"/>
            <a:ext cx="11234057" cy="5906277"/>
          </a:xfrm>
          <a:prstGeom prst="rect">
            <a:avLst/>
          </a:prstGeom>
        </p:spPr>
      </p:pic>
      <p:pic>
        <p:nvPicPr>
          <p:cNvPr id="5" name="Picture 4">
            <a:extLst>
              <a:ext uri="{FF2B5EF4-FFF2-40B4-BE49-F238E27FC236}">
                <a16:creationId xmlns:a16="http://schemas.microsoft.com/office/drawing/2014/main" id="{8975C184-D371-6FAB-2EF2-DB324FF82DE0}"/>
              </a:ext>
            </a:extLst>
          </p:cNvPr>
          <p:cNvPicPr>
            <a:picLocks noChangeAspect="1"/>
          </p:cNvPicPr>
          <p:nvPr/>
        </p:nvPicPr>
        <p:blipFill>
          <a:blip r:embed="rId4"/>
          <a:stretch>
            <a:fillRect/>
          </a:stretch>
        </p:blipFill>
        <p:spPr>
          <a:xfrm>
            <a:off x="738674" y="737118"/>
            <a:ext cx="7033726" cy="2416629"/>
          </a:xfrm>
          <a:prstGeom prst="rect">
            <a:avLst/>
          </a:prstGeom>
        </p:spPr>
      </p:pic>
      <p:pic>
        <p:nvPicPr>
          <p:cNvPr id="7" name="Picture 6">
            <a:extLst>
              <a:ext uri="{FF2B5EF4-FFF2-40B4-BE49-F238E27FC236}">
                <a16:creationId xmlns:a16="http://schemas.microsoft.com/office/drawing/2014/main" id="{016798CA-2303-F4BF-A0C7-28C9E5B08FB8}"/>
              </a:ext>
            </a:extLst>
          </p:cNvPr>
          <p:cNvPicPr>
            <a:picLocks noChangeAspect="1"/>
          </p:cNvPicPr>
          <p:nvPr/>
        </p:nvPicPr>
        <p:blipFill>
          <a:blip r:embed="rId5"/>
          <a:stretch>
            <a:fillRect/>
          </a:stretch>
        </p:blipFill>
        <p:spPr>
          <a:xfrm>
            <a:off x="720789" y="3355925"/>
            <a:ext cx="7051612" cy="2764957"/>
          </a:xfrm>
          <a:prstGeom prst="rect">
            <a:avLst/>
          </a:prstGeom>
        </p:spPr>
      </p:pic>
      <p:sp>
        <p:nvSpPr>
          <p:cNvPr id="9" name="TextBox 8">
            <a:extLst>
              <a:ext uri="{FF2B5EF4-FFF2-40B4-BE49-F238E27FC236}">
                <a16:creationId xmlns:a16="http://schemas.microsoft.com/office/drawing/2014/main" id="{6433985D-78E1-75A1-26EE-A2C79BB7D9CA}"/>
              </a:ext>
            </a:extLst>
          </p:cNvPr>
          <p:cNvSpPr txBox="1"/>
          <p:nvPr/>
        </p:nvSpPr>
        <p:spPr>
          <a:xfrm>
            <a:off x="8084976" y="867576"/>
            <a:ext cx="3368350" cy="1477328"/>
          </a:xfrm>
          <a:prstGeom prst="rect">
            <a:avLst/>
          </a:prstGeom>
          <a:noFill/>
        </p:spPr>
        <p:txBody>
          <a:bodyPr wrap="square" rtlCol="0">
            <a:spAutoFit/>
          </a:bodyPr>
          <a:lstStyle/>
          <a:p>
            <a:pPr algn="just"/>
            <a:r>
              <a:rPr lang="en-AU" b="1" dirty="0">
                <a:solidFill>
                  <a:schemeClr val="accent4">
                    <a:lumMod val="60000"/>
                    <a:lumOff val="40000"/>
                  </a:schemeClr>
                </a:solidFill>
              </a:rPr>
              <a:t>It is showing that the average salary Full time position is more than others in  situation of “Work Setting”. Others are different in different situations.</a:t>
            </a:r>
          </a:p>
        </p:txBody>
      </p:sp>
      <p:sp>
        <p:nvSpPr>
          <p:cNvPr id="10" name="TextBox 9">
            <a:extLst>
              <a:ext uri="{FF2B5EF4-FFF2-40B4-BE49-F238E27FC236}">
                <a16:creationId xmlns:a16="http://schemas.microsoft.com/office/drawing/2014/main" id="{0EA3794C-7669-E35B-66F9-40BF874A2C92}"/>
              </a:ext>
            </a:extLst>
          </p:cNvPr>
          <p:cNvSpPr txBox="1"/>
          <p:nvPr/>
        </p:nvSpPr>
        <p:spPr>
          <a:xfrm>
            <a:off x="8186835" y="3704167"/>
            <a:ext cx="3284376" cy="1754326"/>
          </a:xfrm>
          <a:prstGeom prst="rect">
            <a:avLst/>
          </a:prstGeom>
          <a:noFill/>
        </p:spPr>
        <p:txBody>
          <a:bodyPr wrap="square" rtlCol="0">
            <a:spAutoFit/>
          </a:bodyPr>
          <a:lstStyle/>
          <a:p>
            <a:pPr algn="just"/>
            <a:r>
              <a:rPr lang="en-US" b="1" dirty="0">
                <a:solidFill>
                  <a:schemeClr val="accent4">
                    <a:lumMod val="60000"/>
                    <a:lumOff val="40000"/>
                  </a:schemeClr>
                </a:solidFill>
              </a:rPr>
              <a:t>It is showing that the average salary of Full time position is more than others in situation of “Company Size”  of ‘L’ and ‘M’, but not ‘S. Others are different in different situations.</a:t>
            </a:r>
          </a:p>
        </p:txBody>
      </p:sp>
    </p:spTree>
    <p:extLst>
      <p:ext uri="{BB962C8B-B14F-4D97-AF65-F5344CB8AC3E}">
        <p14:creationId xmlns:p14="http://schemas.microsoft.com/office/powerpoint/2010/main" val="111951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ED0689-7348-75DD-D318-4040FAF6684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3853" y="466530"/>
            <a:ext cx="11178074" cy="5971591"/>
          </a:xfrm>
          <a:prstGeom prst="rect">
            <a:avLst/>
          </a:prstGeom>
        </p:spPr>
      </p:pic>
      <p:sp>
        <p:nvSpPr>
          <p:cNvPr id="9" name="TextBox 8">
            <a:extLst>
              <a:ext uri="{FF2B5EF4-FFF2-40B4-BE49-F238E27FC236}">
                <a16:creationId xmlns:a16="http://schemas.microsoft.com/office/drawing/2014/main" id="{2C3182D2-B16E-8077-E9B7-F640BD04CDF8}"/>
              </a:ext>
            </a:extLst>
          </p:cNvPr>
          <p:cNvSpPr txBox="1"/>
          <p:nvPr/>
        </p:nvSpPr>
        <p:spPr>
          <a:xfrm>
            <a:off x="853751" y="1177285"/>
            <a:ext cx="5150498" cy="523220"/>
          </a:xfrm>
          <a:prstGeom prst="rect">
            <a:avLst/>
          </a:prstGeom>
          <a:noFill/>
        </p:spPr>
        <p:txBody>
          <a:bodyPr wrap="square" rtlCol="0">
            <a:spAutoFit/>
          </a:bodyPr>
          <a:lstStyle/>
          <a:p>
            <a:r>
              <a:rPr lang="en-AU" sz="2800" b="1" dirty="0">
                <a:solidFill>
                  <a:schemeClr val="accent6">
                    <a:lumMod val="60000"/>
                    <a:lumOff val="40000"/>
                  </a:schemeClr>
                </a:solidFill>
              </a:rPr>
              <a:t>DATA AND INSIGHTS ANALYSIS:</a:t>
            </a:r>
            <a:endParaRPr lang="en-AU" dirty="0">
              <a:solidFill>
                <a:schemeClr val="accent6">
                  <a:lumMod val="60000"/>
                  <a:lumOff val="40000"/>
                </a:schemeClr>
              </a:solidFill>
            </a:endParaRPr>
          </a:p>
        </p:txBody>
      </p:sp>
      <p:sp>
        <p:nvSpPr>
          <p:cNvPr id="11" name="TextBox 10">
            <a:extLst>
              <a:ext uri="{FF2B5EF4-FFF2-40B4-BE49-F238E27FC236}">
                <a16:creationId xmlns:a16="http://schemas.microsoft.com/office/drawing/2014/main" id="{F7071A25-4A10-5942-7B31-112156473C6D}"/>
              </a:ext>
            </a:extLst>
          </p:cNvPr>
          <p:cNvSpPr txBox="1"/>
          <p:nvPr/>
        </p:nvSpPr>
        <p:spPr>
          <a:xfrm>
            <a:off x="750855" y="1858763"/>
            <a:ext cx="10674739" cy="4247317"/>
          </a:xfrm>
          <a:prstGeom prst="rect">
            <a:avLst/>
          </a:prstGeom>
          <a:noFill/>
        </p:spPr>
        <p:txBody>
          <a:bodyPr wrap="square" rtlCol="0">
            <a:spAutoFit/>
          </a:bodyPr>
          <a:lstStyle/>
          <a:p>
            <a:pPr algn="just"/>
            <a:r>
              <a:rPr lang="en-AU" b="1" dirty="0">
                <a:solidFill>
                  <a:schemeClr val="accent4">
                    <a:lumMod val="40000"/>
                    <a:lumOff val="60000"/>
                  </a:schemeClr>
                </a:solidFill>
              </a:rPr>
              <a:t>The most important result of the above data and its insights analysis is the very demanded and high salary jobs are mostly data related in the developed countries.</a:t>
            </a:r>
          </a:p>
          <a:p>
            <a:pPr algn="just"/>
            <a:endParaRPr lang="en-AU" b="1" dirty="0">
              <a:solidFill>
                <a:schemeClr val="accent4">
                  <a:lumMod val="40000"/>
                  <a:lumOff val="60000"/>
                </a:schemeClr>
              </a:solidFill>
            </a:endParaRPr>
          </a:p>
          <a:p>
            <a:pPr algn="just"/>
            <a:r>
              <a:rPr lang="en-AU" b="1" dirty="0">
                <a:solidFill>
                  <a:schemeClr val="accent2">
                    <a:lumMod val="75000"/>
                  </a:schemeClr>
                </a:solidFill>
              </a:rPr>
              <a:t>Job demand: </a:t>
            </a:r>
            <a:r>
              <a:rPr lang="en-AU" b="1" dirty="0">
                <a:solidFill>
                  <a:schemeClr val="accent4">
                    <a:lumMod val="40000"/>
                    <a:lumOff val="60000"/>
                  </a:schemeClr>
                </a:solidFill>
              </a:rPr>
              <a:t>the data related jobs like data engineer, data scientist, machine learning, and so on are high level in the job market for all level. It is growing more and more day by day. </a:t>
            </a:r>
          </a:p>
          <a:p>
            <a:pPr algn="just"/>
            <a:endParaRPr lang="en-AU" b="1" dirty="0">
              <a:solidFill>
                <a:schemeClr val="accent4">
                  <a:lumMod val="40000"/>
                  <a:lumOff val="60000"/>
                </a:schemeClr>
              </a:solidFill>
            </a:endParaRPr>
          </a:p>
          <a:p>
            <a:pPr algn="just"/>
            <a:r>
              <a:rPr lang="en-AU" b="1" dirty="0">
                <a:solidFill>
                  <a:schemeClr val="accent2">
                    <a:lumMod val="75000"/>
                  </a:schemeClr>
                </a:solidFill>
              </a:rPr>
              <a:t>Interest of demand: </a:t>
            </a:r>
            <a:r>
              <a:rPr lang="en-AU" b="1" dirty="0">
                <a:solidFill>
                  <a:schemeClr val="accent4">
                    <a:lumMod val="40000"/>
                    <a:lumOff val="60000"/>
                  </a:schemeClr>
                </a:solidFill>
              </a:rPr>
              <a:t>it is paid high salary and it has deferent categories or opportunities or branches like data analysis. Data engineer, data architecture and modelling, data quality and operations, and so on.</a:t>
            </a:r>
          </a:p>
          <a:p>
            <a:pPr algn="just"/>
            <a:endParaRPr lang="en-AU" b="1" dirty="0">
              <a:solidFill>
                <a:schemeClr val="accent4">
                  <a:lumMod val="40000"/>
                  <a:lumOff val="60000"/>
                </a:schemeClr>
              </a:solidFill>
            </a:endParaRPr>
          </a:p>
          <a:p>
            <a:pPr algn="just"/>
            <a:r>
              <a:rPr lang="en-AU" b="1" dirty="0">
                <a:solidFill>
                  <a:schemeClr val="accent2">
                    <a:lumMod val="75000"/>
                  </a:schemeClr>
                </a:solidFill>
              </a:rPr>
              <a:t>High paid salary</a:t>
            </a:r>
            <a:r>
              <a:rPr lang="en-AU" b="1" dirty="0">
                <a:solidFill>
                  <a:schemeClr val="accent4">
                    <a:lumMod val="60000"/>
                    <a:lumOff val="40000"/>
                  </a:schemeClr>
                </a:solidFill>
              </a:rPr>
              <a:t>: it the high paid and prestigious technologist base  job. It is growing opportunities in the developed countries like </a:t>
            </a:r>
            <a:r>
              <a:rPr lang="en-AU" b="1" dirty="0" err="1">
                <a:solidFill>
                  <a:schemeClr val="accent4">
                    <a:lumMod val="60000"/>
                    <a:lumOff val="40000"/>
                  </a:schemeClr>
                </a:solidFill>
              </a:rPr>
              <a:t>Quater</a:t>
            </a:r>
            <a:r>
              <a:rPr lang="en-AU" b="1" dirty="0">
                <a:solidFill>
                  <a:schemeClr val="accent4">
                    <a:lumMod val="60000"/>
                    <a:lumOff val="40000"/>
                  </a:schemeClr>
                </a:solidFill>
              </a:rPr>
              <a:t>, USA, and so on.</a:t>
            </a:r>
          </a:p>
          <a:p>
            <a:pPr algn="just"/>
            <a:endParaRPr lang="en-AU" b="1" dirty="0">
              <a:solidFill>
                <a:schemeClr val="accent4">
                  <a:lumMod val="60000"/>
                  <a:lumOff val="40000"/>
                </a:schemeClr>
              </a:solidFill>
            </a:endParaRPr>
          </a:p>
          <a:p>
            <a:pPr algn="just"/>
            <a:r>
              <a:rPr lang="en-AU" b="1" dirty="0">
                <a:solidFill>
                  <a:schemeClr val="accent2">
                    <a:lumMod val="75000"/>
                  </a:schemeClr>
                </a:solidFill>
              </a:rPr>
              <a:t>Level of works: </a:t>
            </a:r>
            <a:r>
              <a:rPr lang="en-AU" b="1" dirty="0">
                <a:solidFill>
                  <a:schemeClr val="accent4">
                    <a:lumMod val="60000"/>
                    <a:lumOff val="40000"/>
                  </a:schemeClr>
                </a:solidFill>
              </a:rPr>
              <a:t>It has all opportunities for work. All has handsome salary than expectation. It has hybrid work type because technologist. Its salary is  increased base on experiences. Its opportunities has been increased in the COVID-19 situation around 2020-2023.</a:t>
            </a:r>
          </a:p>
        </p:txBody>
      </p:sp>
    </p:spTree>
    <p:extLst>
      <p:ext uri="{BB962C8B-B14F-4D97-AF65-F5344CB8AC3E}">
        <p14:creationId xmlns:p14="http://schemas.microsoft.com/office/powerpoint/2010/main" val="2490843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429E56-525F-C1AD-C4CE-4192F7FDA5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3184" y="513184"/>
            <a:ext cx="11234058" cy="5887617"/>
          </a:xfrm>
          <a:prstGeom prst="rect">
            <a:avLst/>
          </a:prstGeom>
        </p:spPr>
      </p:pic>
      <p:sp>
        <p:nvSpPr>
          <p:cNvPr id="11" name="TextBox 10">
            <a:extLst>
              <a:ext uri="{FF2B5EF4-FFF2-40B4-BE49-F238E27FC236}">
                <a16:creationId xmlns:a16="http://schemas.microsoft.com/office/drawing/2014/main" id="{9F3DD78D-331D-F327-A585-B72AF560F1F9}"/>
              </a:ext>
            </a:extLst>
          </p:cNvPr>
          <p:cNvSpPr txBox="1"/>
          <p:nvPr/>
        </p:nvSpPr>
        <p:spPr>
          <a:xfrm>
            <a:off x="867747" y="998375"/>
            <a:ext cx="3918857" cy="584775"/>
          </a:xfrm>
          <a:prstGeom prst="rect">
            <a:avLst/>
          </a:prstGeom>
          <a:noFill/>
        </p:spPr>
        <p:txBody>
          <a:bodyPr wrap="square" rtlCol="0">
            <a:spAutoFit/>
          </a:bodyPr>
          <a:lstStyle/>
          <a:p>
            <a:r>
              <a:rPr lang="en-AU" sz="3200" b="1" dirty="0">
                <a:solidFill>
                  <a:schemeClr val="accent4">
                    <a:lumMod val="75000"/>
                  </a:schemeClr>
                </a:solidFill>
              </a:rPr>
              <a:t>CONCLUSION:</a:t>
            </a:r>
          </a:p>
        </p:txBody>
      </p:sp>
      <p:sp>
        <p:nvSpPr>
          <p:cNvPr id="12" name="TextBox 11">
            <a:extLst>
              <a:ext uri="{FF2B5EF4-FFF2-40B4-BE49-F238E27FC236}">
                <a16:creationId xmlns:a16="http://schemas.microsoft.com/office/drawing/2014/main" id="{02D3D353-2FA8-C80C-E849-BBBE7BB36585}"/>
              </a:ext>
            </a:extLst>
          </p:cNvPr>
          <p:cNvSpPr txBox="1"/>
          <p:nvPr/>
        </p:nvSpPr>
        <p:spPr>
          <a:xfrm>
            <a:off x="933061" y="1628978"/>
            <a:ext cx="10422294" cy="2246769"/>
          </a:xfrm>
          <a:prstGeom prst="rect">
            <a:avLst/>
          </a:prstGeom>
          <a:noFill/>
        </p:spPr>
        <p:txBody>
          <a:bodyPr wrap="square" rtlCol="0">
            <a:spAutoFit/>
          </a:bodyPr>
          <a:lstStyle/>
          <a:p>
            <a:pPr algn="just"/>
            <a:r>
              <a:rPr lang="en-US" sz="2000" b="1" dirty="0">
                <a:solidFill>
                  <a:schemeClr val="accent6"/>
                </a:solidFill>
              </a:rPr>
              <a:t>As a employee in data position, we have the opportunity to drive business strategy and have a tangible impact on how the organization moves forward. You'll get to the heart of complex business challenges, working closely with key stakeholders and using our expertise to advise on the best course of action.</a:t>
            </a:r>
          </a:p>
          <a:p>
            <a:pPr algn="just"/>
            <a:r>
              <a:rPr lang="en-US" sz="2000" b="1" dirty="0">
                <a:solidFill>
                  <a:schemeClr val="accent4">
                    <a:lumMod val="60000"/>
                    <a:lumOff val="40000"/>
                  </a:schemeClr>
                </a:solidFill>
              </a:rPr>
              <a:t>The job outlook for data related position can grow in the future as more organizations seek these professionals to make decisions to improve business processes. It's also easier to transition or advance to other industry roles with relevant data working experience.</a:t>
            </a:r>
            <a:endParaRPr lang="en-AU" sz="2000" b="1" dirty="0">
              <a:solidFill>
                <a:schemeClr val="accent4">
                  <a:lumMod val="60000"/>
                  <a:lumOff val="40000"/>
                </a:schemeClr>
              </a:solidFill>
            </a:endParaRPr>
          </a:p>
        </p:txBody>
      </p:sp>
      <p:pic>
        <p:nvPicPr>
          <p:cNvPr id="14" name="Picture 13">
            <a:extLst>
              <a:ext uri="{FF2B5EF4-FFF2-40B4-BE49-F238E27FC236}">
                <a16:creationId xmlns:a16="http://schemas.microsoft.com/office/drawing/2014/main" id="{22567778-A265-D69E-4905-60FB78D5322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799182" y="4611230"/>
            <a:ext cx="5514393" cy="1593627"/>
          </a:xfrm>
          <a:prstGeom prst="rect">
            <a:avLst/>
          </a:prstGeom>
        </p:spPr>
      </p:pic>
    </p:spTree>
    <p:extLst>
      <p:ext uri="{BB962C8B-B14F-4D97-AF65-F5344CB8AC3E}">
        <p14:creationId xmlns:p14="http://schemas.microsoft.com/office/powerpoint/2010/main" val="2441579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78E204-CE97-43E1-0247-A1876702D69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9207" y="401216"/>
            <a:ext cx="11327363" cy="6130213"/>
          </a:xfrm>
          <a:prstGeom prst="rect">
            <a:avLst/>
          </a:prstGeom>
        </p:spPr>
      </p:pic>
      <p:sp>
        <p:nvSpPr>
          <p:cNvPr id="7" name="TextBox 6">
            <a:extLst>
              <a:ext uri="{FF2B5EF4-FFF2-40B4-BE49-F238E27FC236}">
                <a16:creationId xmlns:a16="http://schemas.microsoft.com/office/drawing/2014/main" id="{31FFCF7C-1FF7-75F4-820E-C06DF5A1688C}"/>
              </a:ext>
            </a:extLst>
          </p:cNvPr>
          <p:cNvSpPr txBox="1"/>
          <p:nvPr/>
        </p:nvSpPr>
        <p:spPr>
          <a:xfrm>
            <a:off x="5617030" y="482406"/>
            <a:ext cx="5887616" cy="5816977"/>
          </a:xfrm>
          <a:prstGeom prst="rect">
            <a:avLst/>
          </a:prstGeom>
          <a:noFill/>
        </p:spPr>
        <p:txBody>
          <a:bodyPr wrap="square" rtlCol="0">
            <a:spAutoFit/>
          </a:bodyPr>
          <a:lstStyle/>
          <a:p>
            <a:r>
              <a:rPr lang="en-AU" sz="3200" b="1" dirty="0">
                <a:solidFill>
                  <a:schemeClr val="accent2">
                    <a:lumMod val="60000"/>
                    <a:lumOff val="40000"/>
                  </a:schemeClr>
                </a:solidFill>
              </a:rPr>
              <a:t>Project Agendas:</a:t>
            </a:r>
          </a:p>
          <a:p>
            <a:pPr algn="just"/>
            <a:r>
              <a:rPr lang="en-US" sz="2000" b="1" dirty="0">
                <a:solidFill>
                  <a:schemeClr val="accent6">
                    <a:lumMod val="40000"/>
                    <a:lumOff val="60000"/>
                  </a:schemeClr>
                </a:solidFill>
              </a:rPr>
              <a:t>• Get frequency of each year</a:t>
            </a:r>
          </a:p>
          <a:p>
            <a:pPr algn="just"/>
            <a:r>
              <a:rPr lang="en-US" sz="2000" b="1" dirty="0">
                <a:solidFill>
                  <a:schemeClr val="accent6">
                    <a:lumMod val="40000"/>
                    <a:lumOff val="60000"/>
                  </a:schemeClr>
                </a:solidFill>
              </a:rPr>
              <a:t>• Get Average Salaries for each year </a:t>
            </a:r>
          </a:p>
          <a:p>
            <a:pPr algn="just"/>
            <a:r>
              <a:rPr lang="en-US" sz="2000" b="1" dirty="0">
                <a:solidFill>
                  <a:schemeClr val="accent6">
                    <a:lumMod val="40000"/>
                    <a:lumOff val="60000"/>
                  </a:schemeClr>
                </a:solidFill>
              </a:rPr>
              <a:t>• Get frequency of job titles</a:t>
            </a:r>
          </a:p>
          <a:p>
            <a:pPr algn="just"/>
            <a:r>
              <a:rPr lang="en-US" sz="2000" b="1" dirty="0">
                <a:solidFill>
                  <a:schemeClr val="accent6">
                    <a:lumMod val="40000"/>
                    <a:lumOff val="60000"/>
                  </a:schemeClr>
                </a:solidFill>
              </a:rPr>
              <a:t>• Get the top 10 most common data jobs</a:t>
            </a:r>
          </a:p>
          <a:p>
            <a:pPr algn="just"/>
            <a:r>
              <a:rPr lang="en-US" sz="2000" b="1" dirty="0">
                <a:solidFill>
                  <a:schemeClr val="accent6">
                    <a:lumMod val="40000"/>
                    <a:lumOff val="60000"/>
                  </a:schemeClr>
                </a:solidFill>
              </a:rPr>
              <a:t>• Visualize average salaries by job titles and the top job titles with highest average salaries and least average salaries</a:t>
            </a:r>
          </a:p>
          <a:p>
            <a:pPr algn="just"/>
            <a:r>
              <a:rPr lang="en-US" sz="2000" b="1" dirty="0">
                <a:solidFill>
                  <a:schemeClr val="accent6">
                    <a:lumMod val="40000"/>
                    <a:lumOff val="60000"/>
                  </a:schemeClr>
                </a:solidFill>
              </a:rPr>
              <a:t>• Visualize Average Salaries for the most common job titles</a:t>
            </a:r>
          </a:p>
          <a:p>
            <a:pPr algn="just"/>
            <a:r>
              <a:rPr lang="en-US" sz="2000" b="1" dirty="0">
                <a:solidFill>
                  <a:schemeClr val="accent6">
                    <a:lumMod val="40000"/>
                    <a:lumOff val="60000"/>
                  </a:schemeClr>
                </a:solidFill>
              </a:rPr>
              <a:t>• Visualize distribution of job categories</a:t>
            </a:r>
          </a:p>
          <a:p>
            <a:pPr algn="just"/>
            <a:r>
              <a:rPr lang="en-US" sz="2000" b="1" dirty="0">
                <a:solidFill>
                  <a:schemeClr val="accent6">
                    <a:lumMod val="40000"/>
                    <a:lumOff val="60000"/>
                  </a:schemeClr>
                </a:solidFill>
              </a:rPr>
              <a:t>• Average Salaries by Job Category</a:t>
            </a:r>
          </a:p>
          <a:p>
            <a:pPr algn="just"/>
            <a:r>
              <a:rPr lang="en-US" sz="2000" b="1" dirty="0">
                <a:solidFill>
                  <a:schemeClr val="accent6">
                    <a:lumMod val="40000"/>
                    <a:lumOff val="60000"/>
                  </a:schemeClr>
                </a:solidFill>
              </a:rPr>
              <a:t>• Visualize average salary in USD based on currency</a:t>
            </a:r>
          </a:p>
          <a:p>
            <a:pPr algn="just"/>
            <a:r>
              <a:rPr lang="en-US" sz="2000" b="1" dirty="0">
                <a:solidFill>
                  <a:schemeClr val="accent6">
                    <a:lumMod val="40000"/>
                    <a:lumOff val="60000"/>
                  </a:schemeClr>
                </a:solidFill>
              </a:rPr>
              <a:t>• Visualize average salary based on employee residence and company location</a:t>
            </a:r>
          </a:p>
          <a:p>
            <a:pPr algn="just"/>
            <a:r>
              <a:rPr lang="en-US" sz="2000" b="1" dirty="0">
                <a:solidFill>
                  <a:schemeClr val="accent6">
                    <a:lumMod val="40000"/>
                    <a:lumOff val="60000"/>
                  </a:schemeClr>
                </a:solidFill>
              </a:rPr>
              <a:t>• Visualize salary based on experience level</a:t>
            </a:r>
          </a:p>
          <a:p>
            <a:pPr algn="just"/>
            <a:r>
              <a:rPr lang="en-US" sz="2000" b="1" dirty="0">
                <a:solidFill>
                  <a:schemeClr val="accent6">
                    <a:lumMod val="40000"/>
                    <a:lumOff val="60000"/>
                  </a:schemeClr>
                </a:solidFill>
              </a:rPr>
              <a:t>• Visualize average salary based on employment type, work setting and company size.</a:t>
            </a:r>
            <a:endParaRPr lang="en-AU" sz="2000" b="1" dirty="0">
              <a:solidFill>
                <a:schemeClr val="accent6">
                  <a:lumMod val="40000"/>
                  <a:lumOff val="60000"/>
                </a:schemeClr>
              </a:solidFill>
            </a:endParaRPr>
          </a:p>
        </p:txBody>
      </p:sp>
      <p:sp>
        <p:nvSpPr>
          <p:cNvPr id="8" name="TextBox 7">
            <a:extLst>
              <a:ext uri="{FF2B5EF4-FFF2-40B4-BE49-F238E27FC236}">
                <a16:creationId xmlns:a16="http://schemas.microsoft.com/office/drawing/2014/main" id="{620F00D0-B2F4-BF53-84D2-B9C98C1CF0DC}"/>
              </a:ext>
            </a:extLst>
          </p:cNvPr>
          <p:cNvSpPr txBox="1"/>
          <p:nvPr/>
        </p:nvSpPr>
        <p:spPr>
          <a:xfrm>
            <a:off x="503854" y="513184"/>
            <a:ext cx="4814595" cy="5201424"/>
          </a:xfrm>
          <a:prstGeom prst="rect">
            <a:avLst/>
          </a:prstGeom>
          <a:noFill/>
        </p:spPr>
        <p:txBody>
          <a:bodyPr wrap="square" rtlCol="0">
            <a:spAutoFit/>
          </a:bodyPr>
          <a:lstStyle/>
          <a:p>
            <a:pPr algn="just"/>
            <a:r>
              <a:rPr lang="en-US" sz="3200" b="1" dirty="0">
                <a:solidFill>
                  <a:srgbClr val="7030A0"/>
                </a:solidFill>
              </a:rPr>
              <a:t>Project Description:</a:t>
            </a:r>
          </a:p>
          <a:p>
            <a:pPr algn="just"/>
            <a:r>
              <a:rPr lang="en-US" sz="2000" b="1" dirty="0">
                <a:solidFill>
                  <a:schemeClr val="accent4">
                    <a:lumMod val="60000"/>
                    <a:lumOff val="40000"/>
                  </a:schemeClr>
                </a:solidFill>
              </a:rPr>
              <a:t>Problem Statement: You are given the dataset extracted from a famous job portal that explains the job status of various data-related jobs posted during the year 2023. The data explains the various job designations and related salaries from across the world. As a data scientist at </a:t>
            </a:r>
            <a:r>
              <a:rPr lang="en-US" sz="2000" b="1" dirty="0" err="1">
                <a:solidFill>
                  <a:schemeClr val="accent4">
                    <a:lumMod val="60000"/>
                    <a:lumOff val="40000"/>
                  </a:schemeClr>
                </a:solidFill>
              </a:rPr>
              <a:t>Oeson</a:t>
            </a:r>
            <a:r>
              <a:rPr lang="en-US" sz="2000" b="1" dirty="0">
                <a:solidFill>
                  <a:schemeClr val="accent4">
                    <a:lumMod val="60000"/>
                    <a:lumOff val="40000"/>
                  </a:schemeClr>
                </a:solidFill>
              </a:rPr>
              <a:t>, your job is to extract meaningful insight from this data to explain the actual remuneration each job title is providing across the globe. It will help recruiters understand the job requirements better in term salaries across different levels of work experience so that they can get proficient profiles for any data-related requirement.</a:t>
            </a:r>
            <a:endParaRPr lang="en-AU" sz="2000" b="1" dirty="0">
              <a:solidFill>
                <a:schemeClr val="accent4">
                  <a:lumMod val="60000"/>
                  <a:lumOff val="40000"/>
                </a:schemeClr>
              </a:solidFill>
            </a:endParaRPr>
          </a:p>
        </p:txBody>
      </p:sp>
    </p:spTree>
    <p:extLst>
      <p:ext uri="{BB962C8B-B14F-4D97-AF65-F5344CB8AC3E}">
        <p14:creationId xmlns:p14="http://schemas.microsoft.com/office/powerpoint/2010/main" val="394468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98AD34-48F8-D199-0470-D8D7427DE36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7200" y="438539"/>
            <a:ext cx="11224727" cy="6055567"/>
          </a:xfrm>
          <a:prstGeom prst="rect">
            <a:avLst/>
          </a:prstGeom>
        </p:spPr>
      </p:pic>
      <p:sp>
        <p:nvSpPr>
          <p:cNvPr id="8" name="TextBox 7">
            <a:extLst>
              <a:ext uri="{FF2B5EF4-FFF2-40B4-BE49-F238E27FC236}">
                <a16:creationId xmlns:a16="http://schemas.microsoft.com/office/drawing/2014/main" id="{6C3E111A-0A38-6BB3-0144-67DBB260E42B}"/>
              </a:ext>
            </a:extLst>
          </p:cNvPr>
          <p:cNvSpPr txBox="1"/>
          <p:nvPr/>
        </p:nvSpPr>
        <p:spPr>
          <a:xfrm>
            <a:off x="3666931" y="587828"/>
            <a:ext cx="4348065" cy="461665"/>
          </a:xfrm>
          <a:prstGeom prst="rect">
            <a:avLst/>
          </a:prstGeom>
          <a:noFill/>
        </p:spPr>
        <p:txBody>
          <a:bodyPr wrap="square" rtlCol="0">
            <a:spAutoFit/>
          </a:bodyPr>
          <a:lstStyle/>
          <a:p>
            <a:r>
              <a:rPr lang="en-AU" sz="2400" b="1" dirty="0">
                <a:solidFill>
                  <a:schemeClr val="accent4">
                    <a:lumMod val="60000"/>
                    <a:lumOff val="40000"/>
                  </a:schemeClr>
                </a:solidFill>
              </a:rPr>
              <a:t>DATA EXPLORATION AND TOOLS </a:t>
            </a:r>
          </a:p>
        </p:txBody>
      </p:sp>
      <p:pic>
        <p:nvPicPr>
          <p:cNvPr id="10" name="Picture 9">
            <a:extLst>
              <a:ext uri="{FF2B5EF4-FFF2-40B4-BE49-F238E27FC236}">
                <a16:creationId xmlns:a16="http://schemas.microsoft.com/office/drawing/2014/main" id="{1A5EA244-FA5F-391B-04AF-EFE6AD7B090F}"/>
              </a:ext>
            </a:extLst>
          </p:cNvPr>
          <p:cNvPicPr>
            <a:picLocks noChangeAspect="1"/>
          </p:cNvPicPr>
          <p:nvPr/>
        </p:nvPicPr>
        <p:blipFill>
          <a:blip r:embed="rId4"/>
          <a:stretch>
            <a:fillRect/>
          </a:stretch>
        </p:blipFill>
        <p:spPr>
          <a:xfrm>
            <a:off x="829539" y="1401574"/>
            <a:ext cx="4387160" cy="1001669"/>
          </a:xfrm>
          <a:prstGeom prst="rect">
            <a:avLst/>
          </a:prstGeom>
        </p:spPr>
      </p:pic>
      <p:pic>
        <p:nvPicPr>
          <p:cNvPr id="12" name="Picture 11">
            <a:extLst>
              <a:ext uri="{FF2B5EF4-FFF2-40B4-BE49-F238E27FC236}">
                <a16:creationId xmlns:a16="http://schemas.microsoft.com/office/drawing/2014/main" id="{0231163C-A97A-0148-3E60-FDFABB01BE1C}"/>
              </a:ext>
            </a:extLst>
          </p:cNvPr>
          <p:cNvPicPr>
            <a:picLocks noChangeAspect="1"/>
          </p:cNvPicPr>
          <p:nvPr/>
        </p:nvPicPr>
        <p:blipFill>
          <a:blip r:embed="rId5"/>
          <a:stretch>
            <a:fillRect/>
          </a:stretch>
        </p:blipFill>
        <p:spPr>
          <a:xfrm>
            <a:off x="829538" y="2774387"/>
            <a:ext cx="4387161" cy="3013786"/>
          </a:xfrm>
          <a:prstGeom prst="rect">
            <a:avLst/>
          </a:prstGeom>
        </p:spPr>
      </p:pic>
      <p:sp>
        <p:nvSpPr>
          <p:cNvPr id="13" name="TextBox 12">
            <a:extLst>
              <a:ext uri="{FF2B5EF4-FFF2-40B4-BE49-F238E27FC236}">
                <a16:creationId xmlns:a16="http://schemas.microsoft.com/office/drawing/2014/main" id="{E47E0F4A-EE3D-6334-A2DD-2A386EE82381}"/>
              </a:ext>
            </a:extLst>
          </p:cNvPr>
          <p:cNvSpPr txBox="1"/>
          <p:nvPr/>
        </p:nvSpPr>
        <p:spPr>
          <a:xfrm>
            <a:off x="5589037" y="1386968"/>
            <a:ext cx="5663681" cy="4401205"/>
          </a:xfrm>
          <a:prstGeom prst="rect">
            <a:avLst/>
          </a:prstGeom>
          <a:noFill/>
        </p:spPr>
        <p:txBody>
          <a:bodyPr wrap="square" rtlCol="0">
            <a:spAutoFit/>
          </a:bodyPr>
          <a:lstStyle/>
          <a:p>
            <a:pPr algn="just"/>
            <a:r>
              <a:rPr lang="en-AU" sz="2000" b="1" dirty="0">
                <a:solidFill>
                  <a:schemeClr val="accent4">
                    <a:lumMod val="60000"/>
                    <a:lumOff val="40000"/>
                  </a:schemeClr>
                </a:solidFill>
              </a:rPr>
              <a:t>The data has been explored by Python Coding and analysed two ways.</a:t>
            </a:r>
          </a:p>
          <a:p>
            <a:pPr algn="just"/>
            <a:endParaRPr lang="en-AU" sz="2000" b="1" dirty="0">
              <a:solidFill>
                <a:schemeClr val="accent4">
                  <a:lumMod val="60000"/>
                  <a:lumOff val="40000"/>
                </a:schemeClr>
              </a:solidFill>
            </a:endParaRPr>
          </a:p>
          <a:p>
            <a:pPr algn="just"/>
            <a:r>
              <a:rPr lang="en-AU" sz="2000" b="1" dirty="0">
                <a:solidFill>
                  <a:schemeClr val="accent4">
                    <a:lumMod val="60000"/>
                    <a:lumOff val="40000"/>
                  </a:schemeClr>
                </a:solidFill>
              </a:rPr>
              <a:t>1. </a:t>
            </a:r>
            <a:r>
              <a:rPr lang="en-AU" sz="2000" b="1" dirty="0">
                <a:solidFill>
                  <a:srgbClr val="FF0000"/>
                </a:solidFill>
              </a:rPr>
              <a:t>Analysis Libraries: </a:t>
            </a:r>
            <a:r>
              <a:rPr lang="en-AU" sz="2000" b="1" dirty="0">
                <a:solidFill>
                  <a:schemeClr val="accent4">
                    <a:lumMod val="60000"/>
                    <a:lumOff val="40000"/>
                  </a:schemeClr>
                </a:solidFill>
              </a:rPr>
              <a:t>there are so many powerful libraries in Python like NumPy, SciPy, Pandas and so on. These help to provide data structures and functions for  efficiently manipulating and analysing data.</a:t>
            </a:r>
          </a:p>
          <a:p>
            <a:pPr algn="just"/>
            <a:endParaRPr lang="en-AU" sz="2000" dirty="0">
              <a:solidFill>
                <a:schemeClr val="accent4">
                  <a:lumMod val="60000"/>
                  <a:lumOff val="40000"/>
                </a:schemeClr>
              </a:solidFill>
            </a:endParaRPr>
          </a:p>
          <a:p>
            <a:pPr algn="just"/>
            <a:r>
              <a:rPr lang="en-AU" sz="2000" b="1" dirty="0">
                <a:solidFill>
                  <a:schemeClr val="accent4">
                    <a:lumMod val="60000"/>
                    <a:lumOff val="40000"/>
                  </a:schemeClr>
                </a:solidFill>
              </a:rPr>
              <a:t>2. </a:t>
            </a:r>
            <a:r>
              <a:rPr lang="en-AU" sz="2000" b="1" dirty="0">
                <a:solidFill>
                  <a:srgbClr val="FF0000"/>
                </a:solidFill>
              </a:rPr>
              <a:t>Data Visualization: </a:t>
            </a:r>
            <a:r>
              <a:rPr lang="en-US" sz="2000" b="1" dirty="0">
                <a:solidFill>
                  <a:schemeClr val="accent4">
                    <a:lumMod val="60000"/>
                    <a:lumOff val="40000"/>
                  </a:schemeClr>
                </a:solidFill>
              </a:rPr>
              <a:t>Matplotlib and Seaborn libraries help to create a wide range of static and interactive visualizations. Visualizations help in understanding patterns, trends, and relationships within the data</a:t>
            </a:r>
            <a:endParaRPr lang="en-AU" sz="2000" b="1" dirty="0">
              <a:solidFill>
                <a:schemeClr val="accent4">
                  <a:lumMod val="60000"/>
                  <a:lumOff val="40000"/>
                </a:schemeClr>
              </a:solidFill>
            </a:endParaRPr>
          </a:p>
        </p:txBody>
      </p:sp>
    </p:spTree>
    <p:extLst>
      <p:ext uri="{BB962C8B-B14F-4D97-AF65-F5344CB8AC3E}">
        <p14:creationId xmlns:p14="http://schemas.microsoft.com/office/powerpoint/2010/main" val="723583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254075-20E5-F085-6A11-929C7C3FD8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9529" y="382555"/>
            <a:ext cx="11312942" cy="6102221"/>
          </a:xfrm>
          <a:prstGeom prst="rect">
            <a:avLst/>
          </a:prstGeom>
        </p:spPr>
      </p:pic>
      <p:pic>
        <p:nvPicPr>
          <p:cNvPr id="4" name="Picture 3">
            <a:extLst>
              <a:ext uri="{FF2B5EF4-FFF2-40B4-BE49-F238E27FC236}">
                <a16:creationId xmlns:a16="http://schemas.microsoft.com/office/drawing/2014/main" id="{ACD4A9C3-02FD-C8C0-0336-187459B2B97E}"/>
              </a:ext>
            </a:extLst>
          </p:cNvPr>
          <p:cNvPicPr>
            <a:picLocks noChangeAspect="1"/>
          </p:cNvPicPr>
          <p:nvPr/>
        </p:nvPicPr>
        <p:blipFill>
          <a:blip r:embed="rId4"/>
          <a:stretch>
            <a:fillRect/>
          </a:stretch>
        </p:blipFill>
        <p:spPr>
          <a:xfrm>
            <a:off x="681135" y="1073020"/>
            <a:ext cx="3748922" cy="3788229"/>
          </a:xfrm>
          <a:prstGeom prst="rect">
            <a:avLst/>
          </a:prstGeom>
        </p:spPr>
      </p:pic>
      <p:sp>
        <p:nvSpPr>
          <p:cNvPr id="5" name="TextBox 4">
            <a:extLst>
              <a:ext uri="{FF2B5EF4-FFF2-40B4-BE49-F238E27FC236}">
                <a16:creationId xmlns:a16="http://schemas.microsoft.com/office/drawing/2014/main" id="{3B9DFF3F-664C-C517-44C8-C9EF164367DF}"/>
              </a:ext>
            </a:extLst>
          </p:cNvPr>
          <p:cNvSpPr txBox="1"/>
          <p:nvPr/>
        </p:nvSpPr>
        <p:spPr>
          <a:xfrm>
            <a:off x="849085" y="545538"/>
            <a:ext cx="2808514" cy="400110"/>
          </a:xfrm>
          <a:prstGeom prst="rect">
            <a:avLst/>
          </a:prstGeom>
          <a:noFill/>
        </p:spPr>
        <p:txBody>
          <a:bodyPr wrap="square" rtlCol="0">
            <a:spAutoFit/>
          </a:bodyPr>
          <a:lstStyle/>
          <a:p>
            <a:r>
              <a:rPr lang="en-AU" sz="2000" b="1" dirty="0">
                <a:solidFill>
                  <a:schemeClr val="accent4">
                    <a:lumMod val="60000"/>
                    <a:lumOff val="40000"/>
                  </a:schemeClr>
                </a:solidFill>
              </a:rPr>
              <a:t>SAMPLE OF JOB DATA</a:t>
            </a:r>
          </a:p>
        </p:txBody>
      </p:sp>
      <p:sp>
        <p:nvSpPr>
          <p:cNvPr id="8" name="TextBox 7">
            <a:extLst>
              <a:ext uri="{FF2B5EF4-FFF2-40B4-BE49-F238E27FC236}">
                <a16:creationId xmlns:a16="http://schemas.microsoft.com/office/drawing/2014/main" id="{41CBB17C-E1E4-1D93-9C5B-99DEE41A61EF}"/>
              </a:ext>
            </a:extLst>
          </p:cNvPr>
          <p:cNvSpPr txBox="1"/>
          <p:nvPr/>
        </p:nvSpPr>
        <p:spPr>
          <a:xfrm>
            <a:off x="5175378" y="545538"/>
            <a:ext cx="2625013" cy="400110"/>
          </a:xfrm>
          <a:prstGeom prst="rect">
            <a:avLst/>
          </a:prstGeom>
          <a:noFill/>
        </p:spPr>
        <p:txBody>
          <a:bodyPr wrap="square" rtlCol="0">
            <a:spAutoFit/>
          </a:bodyPr>
          <a:lstStyle/>
          <a:p>
            <a:r>
              <a:rPr lang="en-AU" sz="2000" b="1" dirty="0">
                <a:solidFill>
                  <a:schemeClr val="accent4">
                    <a:lumMod val="60000"/>
                    <a:lumOff val="40000"/>
                  </a:schemeClr>
                </a:solidFill>
              </a:rPr>
              <a:t>DATA INFORMATION.</a:t>
            </a:r>
          </a:p>
        </p:txBody>
      </p:sp>
      <p:pic>
        <p:nvPicPr>
          <p:cNvPr id="10" name="Picture 9">
            <a:extLst>
              <a:ext uri="{FF2B5EF4-FFF2-40B4-BE49-F238E27FC236}">
                <a16:creationId xmlns:a16="http://schemas.microsoft.com/office/drawing/2014/main" id="{46BF5531-110E-3A51-732F-B7699D8A8586}"/>
              </a:ext>
            </a:extLst>
          </p:cNvPr>
          <p:cNvPicPr>
            <a:picLocks noChangeAspect="1"/>
          </p:cNvPicPr>
          <p:nvPr/>
        </p:nvPicPr>
        <p:blipFill>
          <a:blip r:embed="rId5"/>
          <a:stretch>
            <a:fillRect/>
          </a:stretch>
        </p:blipFill>
        <p:spPr>
          <a:xfrm>
            <a:off x="4680855" y="1073020"/>
            <a:ext cx="3601619" cy="3788229"/>
          </a:xfrm>
          <a:prstGeom prst="rect">
            <a:avLst/>
          </a:prstGeom>
        </p:spPr>
      </p:pic>
      <p:pic>
        <p:nvPicPr>
          <p:cNvPr id="14" name="Picture 13">
            <a:extLst>
              <a:ext uri="{FF2B5EF4-FFF2-40B4-BE49-F238E27FC236}">
                <a16:creationId xmlns:a16="http://schemas.microsoft.com/office/drawing/2014/main" id="{6305F197-B746-44EE-5EA1-01BF9A18122C}"/>
              </a:ext>
            </a:extLst>
          </p:cNvPr>
          <p:cNvPicPr>
            <a:picLocks noChangeAspect="1"/>
          </p:cNvPicPr>
          <p:nvPr/>
        </p:nvPicPr>
        <p:blipFill>
          <a:blip r:embed="rId6"/>
          <a:stretch>
            <a:fillRect/>
          </a:stretch>
        </p:blipFill>
        <p:spPr>
          <a:xfrm>
            <a:off x="8481527" y="1073020"/>
            <a:ext cx="3036689" cy="3788229"/>
          </a:xfrm>
          <a:prstGeom prst="rect">
            <a:avLst/>
          </a:prstGeom>
        </p:spPr>
      </p:pic>
      <p:sp>
        <p:nvSpPr>
          <p:cNvPr id="15" name="TextBox 14">
            <a:extLst>
              <a:ext uri="{FF2B5EF4-FFF2-40B4-BE49-F238E27FC236}">
                <a16:creationId xmlns:a16="http://schemas.microsoft.com/office/drawing/2014/main" id="{127E86D4-EBB1-BD89-DE3B-4C0E578CC3BD}"/>
              </a:ext>
            </a:extLst>
          </p:cNvPr>
          <p:cNvSpPr txBox="1"/>
          <p:nvPr/>
        </p:nvSpPr>
        <p:spPr>
          <a:xfrm>
            <a:off x="8658808" y="545538"/>
            <a:ext cx="3036688" cy="400110"/>
          </a:xfrm>
          <a:prstGeom prst="rect">
            <a:avLst/>
          </a:prstGeom>
          <a:noFill/>
        </p:spPr>
        <p:txBody>
          <a:bodyPr wrap="square" rtlCol="0">
            <a:spAutoFit/>
          </a:bodyPr>
          <a:lstStyle/>
          <a:p>
            <a:r>
              <a:rPr lang="en-AU" sz="2000" b="1" dirty="0">
                <a:solidFill>
                  <a:schemeClr val="accent4">
                    <a:lumMod val="60000"/>
                    <a:lumOff val="40000"/>
                  </a:schemeClr>
                </a:solidFill>
              </a:rPr>
              <a:t>DESCRIPTIVE STATISTICE.</a:t>
            </a:r>
          </a:p>
        </p:txBody>
      </p:sp>
      <p:sp>
        <p:nvSpPr>
          <p:cNvPr id="16" name="TextBox 15">
            <a:extLst>
              <a:ext uri="{FF2B5EF4-FFF2-40B4-BE49-F238E27FC236}">
                <a16:creationId xmlns:a16="http://schemas.microsoft.com/office/drawing/2014/main" id="{7BE1CD4C-1FC9-A6EA-7BE0-91274C86ABE9}"/>
              </a:ext>
            </a:extLst>
          </p:cNvPr>
          <p:cNvSpPr txBox="1"/>
          <p:nvPr/>
        </p:nvSpPr>
        <p:spPr>
          <a:xfrm>
            <a:off x="439529" y="5075853"/>
            <a:ext cx="11312941" cy="923330"/>
          </a:xfrm>
          <a:prstGeom prst="rect">
            <a:avLst/>
          </a:prstGeom>
          <a:noFill/>
        </p:spPr>
        <p:txBody>
          <a:bodyPr wrap="square" rtlCol="0">
            <a:spAutoFit/>
          </a:bodyPr>
          <a:lstStyle/>
          <a:p>
            <a:pPr algn="just"/>
            <a:r>
              <a:rPr lang="en-AU" b="1" dirty="0">
                <a:solidFill>
                  <a:srgbClr val="FF0000"/>
                </a:solidFill>
                <a:highlight>
                  <a:srgbClr val="00FFFF"/>
                </a:highlight>
              </a:rPr>
              <a:t>The above job data has 12 columns as job characters and 9355 rows with non-null value which will helps to reciters for employee requitements and also has descriptive statistic of “salary in USD” which will provide idea about offering salary to the employees.</a:t>
            </a:r>
          </a:p>
        </p:txBody>
      </p:sp>
    </p:spTree>
    <p:extLst>
      <p:ext uri="{BB962C8B-B14F-4D97-AF65-F5344CB8AC3E}">
        <p14:creationId xmlns:p14="http://schemas.microsoft.com/office/powerpoint/2010/main" val="3791488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4F5029-3462-5354-ECBA-56BC115EB6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0800000" flipV="1">
            <a:off x="475860" y="373224"/>
            <a:ext cx="11234058" cy="6102221"/>
          </a:xfrm>
          <a:prstGeom prst="rect">
            <a:avLst/>
          </a:prstGeom>
        </p:spPr>
      </p:pic>
      <p:sp>
        <p:nvSpPr>
          <p:cNvPr id="4" name="TextBox 3">
            <a:extLst>
              <a:ext uri="{FF2B5EF4-FFF2-40B4-BE49-F238E27FC236}">
                <a16:creationId xmlns:a16="http://schemas.microsoft.com/office/drawing/2014/main" id="{67356066-96A2-C53E-8202-7EC471CD2B1D}"/>
              </a:ext>
            </a:extLst>
          </p:cNvPr>
          <p:cNvSpPr txBox="1"/>
          <p:nvPr/>
        </p:nvSpPr>
        <p:spPr>
          <a:xfrm>
            <a:off x="7674723" y="793101"/>
            <a:ext cx="3704253" cy="1754326"/>
          </a:xfrm>
          <a:prstGeom prst="rect">
            <a:avLst/>
          </a:prstGeom>
          <a:noFill/>
        </p:spPr>
        <p:txBody>
          <a:bodyPr wrap="square" rtlCol="0">
            <a:spAutoFit/>
          </a:bodyPr>
          <a:lstStyle/>
          <a:p>
            <a:pPr algn="just"/>
            <a:r>
              <a:rPr lang="en-AU" b="1" dirty="0">
                <a:solidFill>
                  <a:schemeClr val="accent4">
                    <a:lumMod val="60000"/>
                    <a:lumOff val="40000"/>
                  </a:schemeClr>
                </a:solidFill>
              </a:rPr>
              <a:t>The chart is showing that The Data Engineer position out of top 10 has highest popularity or demand than others. It is over 2000 out of 9355 positions. The data scientist is in second position.</a:t>
            </a:r>
          </a:p>
        </p:txBody>
      </p:sp>
      <p:pic>
        <p:nvPicPr>
          <p:cNvPr id="7" name="Picture 6">
            <a:extLst>
              <a:ext uri="{FF2B5EF4-FFF2-40B4-BE49-F238E27FC236}">
                <a16:creationId xmlns:a16="http://schemas.microsoft.com/office/drawing/2014/main" id="{9E01D235-0391-FE50-74BF-C3A338320D35}"/>
              </a:ext>
            </a:extLst>
          </p:cNvPr>
          <p:cNvPicPr>
            <a:picLocks noChangeAspect="1"/>
          </p:cNvPicPr>
          <p:nvPr/>
        </p:nvPicPr>
        <p:blipFill>
          <a:blip r:embed="rId4"/>
          <a:stretch>
            <a:fillRect/>
          </a:stretch>
        </p:blipFill>
        <p:spPr>
          <a:xfrm>
            <a:off x="699796" y="643812"/>
            <a:ext cx="6671388" cy="2759502"/>
          </a:xfrm>
          <a:prstGeom prst="rect">
            <a:avLst/>
          </a:prstGeom>
        </p:spPr>
      </p:pic>
      <p:sp>
        <p:nvSpPr>
          <p:cNvPr id="9" name="TextBox 8">
            <a:extLst>
              <a:ext uri="{FF2B5EF4-FFF2-40B4-BE49-F238E27FC236}">
                <a16:creationId xmlns:a16="http://schemas.microsoft.com/office/drawing/2014/main" id="{AEF11343-95E9-2B9D-41F7-5146503FEF64}"/>
              </a:ext>
            </a:extLst>
          </p:cNvPr>
          <p:cNvSpPr txBox="1"/>
          <p:nvPr/>
        </p:nvSpPr>
        <p:spPr>
          <a:xfrm>
            <a:off x="7977674" y="3707309"/>
            <a:ext cx="3513270" cy="2031325"/>
          </a:xfrm>
          <a:prstGeom prst="rect">
            <a:avLst/>
          </a:prstGeom>
          <a:noFill/>
        </p:spPr>
        <p:txBody>
          <a:bodyPr wrap="square" rtlCol="0">
            <a:spAutoFit/>
          </a:bodyPr>
          <a:lstStyle/>
          <a:p>
            <a:pPr algn="just"/>
            <a:r>
              <a:rPr lang="en-AU" b="1" dirty="0">
                <a:solidFill>
                  <a:schemeClr val="accent4">
                    <a:lumMod val="60000"/>
                    <a:lumOff val="40000"/>
                  </a:schemeClr>
                </a:solidFill>
              </a:rPr>
              <a:t>The chart is showing that the Data Engineer out of top 5 jobs position has highest average salary in the job market than others. Its offer salary is over USD $200000. The second position is the Machine learning Researcher.</a:t>
            </a:r>
          </a:p>
        </p:txBody>
      </p:sp>
      <p:pic>
        <p:nvPicPr>
          <p:cNvPr id="6" name="Picture 5">
            <a:extLst>
              <a:ext uri="{FF2B5EF4-FFF2-40B4-BE49-F238E27FC236}">
                <a16:creationId xmlns:a16="http://schemas.microsoft.com/office/drawing/2014/main" id="{67166668-2FE8-B7CE-2E60-258BF395E61B}"/>
              </a:ext>
            </a:extLst>
          </p:cNvPr>
          <p:cNvPicPr>
            <a:picLocks noChangeAspect="1"/>
          </p:cNvPicPr>
          <p:nvPr/>
        </p:nvPicPr>
        <p:blipFill>
          <a:blip r:embed="rId5"/>
          <a:stretch>
            <a:fillRect/>
          </a:stretch>
        </p:blipFill>
        <p:spPr>
          <a:xfrm>
            <a:off x="699796" y="3629607"/>
            <a:ext cx="6671388" cy="2584581"/>
          </a:xfrm>
          <a:prstGeom prst="rect">
            <a:avLst/>
          </a:prstGeom>
        </p:spPr>
      </p:pic>
    </p:spTree>
    <p:extLst>
      <p:ext uri="{BB962C8B-B14F-4D97-AF65-F5344CB8AC3E}">
        <p14:creationId xmlns:p14="http://schemas.microsoft.com/office/powerpoint/2010/main" val="271379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EB5CF7-A4E8-6CDC-9165-CF49014DA8E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8538" y="340567"/>
            <a:ext cx="11327363" cy="6176865"/>
          </a:xfrm>
          <a:prstGeom prst="rect">
            <a:avLst/>
          </a:prstGeom>
        </p:spPr>
      </p:pic>
      <p:sp>
        <p:nvSpPr>
          <p:cNvPr id="11" name="TextBox 10">
            <a:extLst>
              <a:ext uri="{FF2B5EF4-FFF2-40B4-BE49-F238E27FC236}">
                <a16:creationId xmlns:a16="http://schemas.microsoft.com/office/drawing/2014/main" id="{E4257EA9-A95E-4693-AF63-B82592CA9447}"/>
              </a:ext>
            </a:extLst>
          </p:cNvPr>
          <p:cNvSpPr txBox="1"/>
          <p:nvPr/>
        </p:nvSpPr>
        <p:spPr>
          <a:xfrm>
            <a:off x="7511143" y="3631270"/>
            <a:ext cx="3890865" cy="2246769"/>
          </a:xfrm>
          <a:prstGeom prst="rect">
            <a:avLst/>
          </a:prstGeom>
          <a:noFill/>
        </p:spPr>
        <p:txBody>
          <a:bodyPr wrap="square" rtlCol="0">
            <a:spAutoFit/>
          </a:bodyPr>
          <a:lstStyle/>
          <a:p>
            <a:pPr algn="just"/>
            <a:r>
              <a:rPr lang="en-US" sz="2000" b="1" dirty="0">
                <a:solidFill>
                  <a:schemeClr val="accent2">
                    <a:lumMod val="75000"/>
                  </a:schemeClr>
                </a:solidFill>
              </a:rPr>
              <a:t>The chart is showing that the Machine Learning and Al out of top 10 job category has highest popularity in the job market than others. Its offer salary is over USD $200000. The second position is the Data Science and Research.</a:t>
            </a:r>
          </a:p>
        </p:txBody>
      </p:sp>
      <p:pic>
        <p:nvPicPr>
          <p:cNvPr id="13" name="Picture 12">
            <a:extLst>
              <a:ext uri="{FF2B5EF4-FFF2-40B4-BE49-F238E27FC236}">
                <a16:creationId xmlns:a16="http://schemas.microsoft.com/office/drawing/2014/main" id="{D35CBE58-9D4D-BD67-1E45-04C983A17905}"/>
              </a:ext>
            </a:extLst>
          </p:cNvPr>
          <p:cNvPicPr>
            <a:picLocks noChangeAspect="1"/>
          </p:cNvPicPr>
          <p:nvPr/>
        </p:nvPicPr>
        <p:blipFill>
          <a:blip r:embed="rId4"/>
          <a:stretch>
            <a:fillRect/>
          </a:stretch>
        </p:blipFill>
        <p:spPr>
          <a:xfrm>
            <a:off x="727788" y="531847"/>
            <a:ext cx="6655815" cy="2596315"/>
          </a:xfrm>
          <a:prstGeom prst="rect">
            <a:avLst/>
          </a:prstGeom>
        </p:spPr>
      </p:pic>
      <p:pic>
        <p:nvPicPr>
          <p:cNvPr id="15" name="Picture 14">
            <a:extLst>
              <a:ext uri="{FF2B5EF4-FFF2-40B4-BE49-F238E27FC236}">
                <a16:creationId xmlns:a16="http://schemas.microsoft.com/office/drawing/2014/main" id="{D4360F0B-4645-0965-7052-D5453758B8A3}"/>
              </a:ext>
            </a:extLst>
          </p:cNvPr>
          <p:cNvPicPr>
            <a:picLocks noChangeAspect="1"/>
          </p:cNvPicPr>
          <p:nvPr/>
        </p:nvPicPr>
        <p:blipFill>
          <a:blip r:embed="rId5"/>
          <a:stretch>
            <a:fillRect/>
          </a:stretch>
        </p:blipFill>
        <p:spPr>
          <a:xfrm>
            <a:off x="7901087" y="531847"/>
            <a:ext cx="3254022" cy="2596315"/>
          </a:xfrm>
          <a:prstGeom prst="rect">
            <a:avLst/>
          </a:prstGeom>
        </p:spPr>
      </p:pic>
      <p:pic>
        <p:nvPicPr>
          <p:cNvPr id="17" name="Picture 16">
            <a:extLst>
              <a:ext uri="{FF2B5EF4-FFF2-40B4-BE49-F238E27FC236}">
                <a16:creationId xmlns:a16="http://schemas.microsoft.com/office/drawing/2014/main" id="{EE0CA9DF-8027-94C6-9971-990D4A65EB78}"/>
              </a:ext>
            </a:extLst>
          </p:cNvPr>
          <p:cNvPicPr>
            <a:picLocks noChangeAspect="1"/>
          </p:cNvPicPr>
          <p:nvPr/>
        </p:nvPicPr>
        <p:blipFill>
          <a:blip r:embed="rId6"/>
          <a:stretch>
            <a:fillRect/>
          </a:stretch>
        </p:blipFill>
        <p:spPr>
          <a:xfrm>
            <a:off x="727788" y="3277048"/>
            <a:ext cx="6655815" cy="3063505"/>
          </a:xfrm>
          <a:prstGeom prst="rect">
            <a:avLst/>
          </a:prstGeom>
        </p:spPr>
      </p:pic>
    </p:spTree>
    <p:extLst>
      <p:ext uri="{BB962C8B-B14F-4D97-AF65-F5344CB8AC3E}">
        <p14:creationId xmlns:p14="http://schemas.microsoft.com/office/powerpoint/2010/main" val="3755572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8582E-5302-55EE-2A86-CDE888CD7F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233" y="363894"/>
            <a:ext cx="11504645" cy="6214188"/>
          </a:xfrm>
          <a:prstGeom prst="rect">
            <a:avLst/>
          </a:prstGeom>
        </p:spPr>
      </p:pic>
      <p:pic>
        <p:nvPicPr>
          <p:cNvPr id="5" name="Picture 4">
            <a:extLst>
              <a:ext uri="{FF2B5EF4-FFF2-40B4-BE49-F238E27FC236}">
                <a16:creationId xmlns:a16="http://schemas.microsoft.com/office/drawing/2014/main" id="{95DF1FA6-E3C1-D031-F330-0A7FD75D3093}"/>
              </a:ext>
            </a:extLst>
          </p:cNvPr>
          <p:cNvPicPr>
            <a:picLocks noChangeAspect="1"/>
          </p:cNvPicPr>
          <p:nvPr/>
        </p:nvPicPr>
        <p:blipFill>
          <a:blip r:embed="rId4"/>
          <a:stretch>
            <a:fillRect/>
          </a:stretch>
        </p:blipFill>
        <p:spPr>
          <a:xfrm>
            <a:off x="606490" y="625149"/>
            <a:ext cx="3293706" cy="1996752"/>
          </a:xfrm>
          <a:prstGeom prst="rect">
            <a:avLst/>
          </a:prstGeom>
        </p:spPr>
      </p:pic>
      <p:pic>
        <p:nvPicPr>
          <p:cNvPr id="7" name="Picture 6">
            <a:extLst>
              <a:ext uri="{FF2B5EF4-FFF2-40B4-BE49-F238E27FC236}">
                <a16:creationId xmlns:a16="http://schemas.microsoft.com/office/drawing/2014/main" id="{6ED0C204-EB36-2030-3C35-04D2D2BA9FDC}"/>
              </a:ext>
            </a:extLst>
          </p:cNvPr>
          <p:cNvPicPr>
            <a:picLocks noChangeAspect="1"/>
          </p:cNvPicPr>
          <p:nvPr/>
        </p:nvPicPr>
        <p:blipFill>
          <a:blip r:embed="rId5"/>
          <a:stretch>
            <a:fillRect/>
          </a:stretch>
        </p:blipFill>
        <p:spPr>
          <a:xfrm>
            <a:off x="4104289" y="625151"/>
            <a:ext cx="3602797" cy="1996750"/>
          </a:xfrm>
          <a:prstGeom prst="rect">
            <a:avLst/>
          </a:prstGeom>
        </p:spPr>
      </p:pic>
      <p:pic>
        <p:nvPicPr>
          <p:cNvPr id="9" name="Picture 8">
            <a:extLst>
              <a:ext uri="{FF2B5EF4-FFF2-40B4-BE49-F238E27FC236}">
                <a16:creationId xmlns:a16="http://schemas.microsoft.com/office/drawing/2014/main" id="{EFCE06E4-7093-379F-570C-3DA44C44D647}"/>
              </a:ext>
            </a:extLst>
          </p:cNvPr>
          <p:cNvPicPr>
            <a:picLocks noChangeAspect="1"/>
          </p:cNvPicPr>
          <p:nvPr/>
        </p:nvPicPr>
        <p:blipFill>
          <a:blip r:embed="rId6"/>
          <a:stretch>
            <a:fillRect/>
          </a:stretch>
        </p:blipFill>
        <p:spPr>
          <a:xfrm>
            <a:off x="7921690" y="625149"/>
            <a:ext cx="3663820" cy="1996750"/>
          </a:xfrm>
          <a:prstGeom prst="rect">
            <a:avLst/>
          </a:prstGeom>
        </p:spPr>
      </p:pic>
      <p:pic>
        <p:nvPicPr>
          <p:cNvPr id="11" name="Picture 10">
            <a:extLst>
              <a:ext uri="{FF2B5EF4-FFF2-40B4-BE49-F238E27FC236}">
                <a16:creationId xmlns:a16="http://schemas.microsoft.com/office/drawing/2014/main" id="{8CB20D38-8DC8-6F2A-AD68-5596945FEB8C}"/>
              </a:ext>
            </a:extLst>
          </p:cNvPr>
          <p:cNvPicPr>
            <a:picLocks noChangeAspect="1"/>
          </p:cNvPicPr>
          <p:nvPr/>
        </p:nvPicPr>
        <p:blipFill>
          <a:blip r:embed="rId7"/>
          <a:stretch>
            <a:fillRect/>
          </a:stretch>
        </p:blipFill>
        <p:spPr>
          <a:xfrm>
            <a:off x="606489" y="2761861"/>
            <a:ext cx="3293706" cy="2276670"/>
          </a:xfrm>
          <a:prstGeom prst="rect">
            <a:avLst/>
          </a:prstGeom>
        </p:spPr>
      </p:pic>
      <p:pic>
        <p:nvPicPr>
          <p:cNvPr id="15" name="Picture 14">
            <a:extLst>
              <a:ext uri="{FF2B5EF4-FFF2-40B4-BE49-F238E27FC236}">
                <a16:creationId xmlns:a16="http://schemas.microsoft.com/office/drawing/2014/main" id="{90EF635F-E7D9-B6CC-1EAB-EB776E2353B1}"/>
              </a:ext>
            </a:extLst>
          </p:cNvPr>
          <p:cNvPicPr>
            <a:picLocks noChangeAspect="1"/>
          </p:cNvPicPr>
          <p:nvPr/>
        </p:nvPicPr>
        <p:blipFill>
          <a:blip r:embed="rId8"/>
          <a:stretch>
            <a:fillRect/>
          </a:stretch>
        </p:blipFill>
        <p:spPr>
          <a:xfrm>
            <a:off x="4069766" y="2847459"/>
            <a:ext cx="3637320" cy="2191071"/>
          </a:xfrm>
          <a:prstGeom prst="rect">
            <a:avLst/>
          </a:prstGeom>
        </p:spPr>
      </p:pic>
      <p:pic>
        <p:nvPicPr>
          <p:cNvPr id="17" name="Picture 16">
            <a:extLst>
              <a:ext uri="{FF2B5EF4-FFF2-40B4-BE49-F238E27FC236}">
                <a16:creationId xmlns:a16="http://schemas.microsoft.com/office/drawing/2014/main" id="{4E04C708-EDEE-829F-DFEA-EF4F24203DC2}"/>
              </a:ext>
            </a:extLst>
          </p:cNvPr>
          <p:cNvPicPr>
            <a:picLocks noChangeAspect="1"/>
          </p:cNvPicPr>
          <p:nvPr/>
        </p:nvPicPr>
        <p:blipFill>
          <a:blip r:embed="rId9"/>
          <a:stretch>
            <a:fillRect/>
          </a:stretch>
        </p:blipFill>
        <p:spPr>
          <a:xfrm>
            <a:off x="7921691" y="2847457"/>
            <a:ext cx="3663819" cy="2191071"/>
          </a:xfrm>
          <a:prstGeom prst="rect">
            <a:avLst/>
          </a:prstGeom>
        </p:spPr>
      </p:pic>
      <p:sp>
        <p:nvSpPr>
          <p:cNvPr id="19" name="TextBox 18">
            <a:extLst>
              <a:ext uri="{FF2B5EF4-FFF2-40B4-BE49-F238E27FC236}">
                <a16:creationId xmlns:a16="http://schemas.microsoft.com/office/drawing/2014/main" id="{4AE3B766-48D6-F266-7641-D9E484BD1C57}"/>
              </a:ext>
            </a:extLst>
          </p:cNvPr>
          <p:cNvSpPr txBox="1"/>
          <p:nvPr/>
        </p:nvSpPr>
        <p:spPr>
          <a:xfrm>
            <a:off x="531845" y="5178491"/>
            <a:ext cx="11053665" cy="1200329"/>
          </a:xfrm>
          <a:prstGeom prst="rect">
            <a:avLst/>
          </a:prstGeom>
          <a:noFill/>
        </p:spPr>
        <p:txBody>
          <a:bodyPr wrap="square" rtlCol="0">
            <a:spAutoFit/>
          </a:bodyPr>
          <a:lstStyle/>
          <a:p>
            <a:pPr algn="just"/>
            <a:r>
              <a:rPr lang="en-AU" b="1" dirty="0">
                <a:solidFill>
                  <a:srgbClr val="FFFF00"/>
                </a:solidFill>
              </a:rPr>
              <a:t>The above charts are showing the trends of average salary growth in the job market over 2020 to 2023. The  Data Engineering has quick positive growth. The Data Analysis, Leadership and management, BI and Visualization and Data Quality and Operation have also positive growth. But the Data sciences and Research has a bit negative, then high positive growth as salary. Others have negative impact on salary in the job market.</a:t>
            </a:r>
          </a:p>
        </p:txBody>
      </p:sp>
    </p:spTree>
    <p:extLst>
      <p:ext uri="{BB962C8B-B14F-4D97-AF65-F5344CB8AC3E}">
        <p14:creationId xmlns:p14="http://schemas.microsoft.com/office/powerpoint/2010/main" val="1643006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6031B-91A2-CAA7-4D1E-4766512F765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6571" y="438539"/>
            <a:ext cx="11532637" cy="6008914"/>
          </a:xfrm>
          <a:prstGeom prst="rect">
            <a:avLst/>
          </a:prstGeom>
        </p:spPr>
      </p:pic>
      <p:sp>
        <p:nvSpPr>
          <p:cNvPr id="5" name="TextBox 4">
            <a:extLst>
              <a:ext uri="{FF2B5EF4-FFF2-40B4-BE49-F238E27FC236}">
                <a16:creationId xmlns:a16="http://schemas.microsoft.com/office/drawing/2014/main" id="{730B5B6B-0486-D3BF-D8A4-5D8F0E3D6CC6}"/>
              </a:ext>
            </a:extLst>
          </p:cNvPr>
          <p:cNvSpPr txBox="1"/>
          <p:nvPr/>
        </p:nvSpPr>
        <p:spPr>
          <a:xfrm>
            <a:off x="639607" y="5253134"/>
            <a:ext cx="10831774" cy="923330"/>
          </a:xfrm>
          <a:prstGeom prst="rect">
            <a:avLst/>
          </a:prstGeom>
          <a:noFill/>
        </p:spPr>
        <p:txBody>
          <a:bodyPr wrap="square" rtlCol="0">
            <a:spAutoFit/>
          </a:bodyPr>
          <a:lstStyle/>
          <a:p>
            <a:pPr algn="just"/>
            <a:r>
              <a:rPr lang="en-AU" b="1" dirty="0">
                <a:solidFill>
                  <a:srgbClr val="FFFF00"/>
                </a:solidFill>
              </a:rPr>
              <a:t>The above map is showing the fluctuations of salary on Job Category and Work Year. The job category of “Leadership and Management” has close to same over the years.  But the salary of others have fluctuated over years as positive. </a:t>
            </a:r>
          </a:p>
        </p:txBody>
      </p:sp>
      <p:pic>
        <p:nvPicPr>
          <p:cNvPr id="7" name="Picture 6">
            <a:extLst>
              <a:ext uri="{FF2B5EF4-FFF2-40B4-BE49-F238E27FC236}">
                <a16:creationId xmlns:a16="http://schemas.microsoft.com/office/drawing/2014/main" id="{49E2C032-1D6B-36C4-7245-AE80C3C864E9}"/>
              </a:ext>
            </a:extLst>
          </p:cNvPr>
          <p:cNvPicPr>
            <a:picLocks noChangeAspect="1"/>
          </p:cNvPicPr>
          <p:nvPr/>
        </p:nvPicPr>
        <p:blipFill>
          <a:blip r:embed="rId4"/>
          <a:stretch>
            <a:fillRect/>
          </a:stretch>
        </p:blipFill>
        <p:spPr>
          <a:xfrm>
            <a:off x="793101" y="755780"/>
            <a:ext cx="10608907" cy="4180114"/>
          </a:xfrm>
          <a:prstGeom prst="rect">
            <a:avLst/>
          </a:prstGeom>
        </p:spPr>
      </p:pic>
    </p:spTree>
    <p:extLst>
      <p:ext uri="{BB962C8B-B14F-4D97-AF65-F5344CB8AC3E}">
        <p14:creationId xmlns:p14="http://schemas.microsoft.com/office/powerpoint/2010/main" val="384325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22508-1200-8BCB-8B77-26A405EE6E6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2554" y="335902"/>
            <a:ext cx="11430001" cy="6148874"/>
          </a:xfrm>
          <a:prstGeom prst="rect">
            <a:avLst/>
          </a:prstGeom>
        </p:spPr>
      </p:pic>
      <p:pic>
        <p:nvPicPr>
          <p:cNvPr id="5" name="Picture 4">
            <a:extLst>
              <a:ext uri="{FF2B5EF4-FFF2-40B4-BE49-F238E27FC236}">
                <a16:creationId xmlns:a16="http://schemas.microsoft.com/office/drawing/2014/main" id="{EFD28C9F-72DC-5D8D-D68B-A37F4A937EBF}"/>
              </a:ext>
            </a:extLst>
          </p:cNvPr>
          <p:cNvPicPr>
            <a:picLocks noChangeAspect="1"/>
          </p:cNvPicPr>
          <p:nvPr/>
        </p:nvPicPr>
        <p:blipFill>
          <a:blip r:embed="rId4"/>
          <a:stretch>
            <a:fillRect/>
          </a:stretch>
        </p:blipFill>
        <p:spPr>
          <a:xfrm>
            <a:off x="634482" y="527093"/>
            <a:ext cx="5404508" cy="1898865"/>
          </a:xfrm>
          <a:prstGeom prst="rect">
            <a:avLst/>
          </a:prstGeom>
        </p:spPr>
      </p:pic>
      <p:pic>
        <p:nvPicPr>
          <p:cNvPr id="7" name="Picture 6">
            <a:extLst>
              <a:ext uri="{FF2B5EF4-FFF2-40B4-BE49-F238E27FC236}">
                <a16:creationId xmlns:a16="http://schemas.microsoft.com/office/drawing/2014/main" id="{ED2A114C-F8D3-38F9-CCC2-25239F46E980}"/>
              </a:ext>
            </a:extLst>
          </p:cNvPr>
          <p:cNvPicPr>
            <a:picLocks noChangeAspect="1"/>
          </p:cNvPicPr>
          <p:nvPr/>
        </p:nvPicPr>
        <p:blipFill>
          <a:blip r:embed="rId5"/>
          <a:stretch>
            <a:fillRect/>
          </a:stretch>
        </p:blipFill>
        <p:spPr>
          <a:xfrm>
            <a:off x="6153010" y="527094"/>
            <a:ext cx="5360966" cy="4172614"/>
          </a:xfrm>
          <a:prstGeom prst="rect">
            <a:avLst/>
          </a:prstGeom>
        </p:spPr>
      </p:pic>
      <p:sp>
        <p:nvSpPr>
          <p:cNvPr id="8" name="TextBox 7">
            <a:extLst>
              <a:ext uri="{FF2B5EF4-FFF2-40B4-BE49-F238E27FC236}">
                <a16:creationId xmlns:a16="http://schemas.microsoft.com/office/drawing/2014/main" id="{7CB94CCC-AF00-9EB0-5585-91DF96F66C58}"/>
              </a:ext>
            </a:extLst>
          </p:cNvPr>
          <p:cNvSpPr txBox="1"/>
          <p:nvPr/>
        </p:nvSpPr>
        <p:spPr>
          <a:xfrm>
            <a:off x="634480" y="4992077"/>
            <a:ext cx="5299788" cy="1200329"/>
          </a:xfrm>
          <a:prstGeom prst="rect">
            <a:avLst/>
          </a:prstGeom>
          <a:noFill/>
        </p:spPr>
        <p:txBody>
          <a:bodyPr wrap="square" rtlCol="0">
            <a:spAutoFit/>
          </a:bodyPr>
          <a:lstStyle/>
          <a:p>
            <a:pPr algn="just"/>
            <a:r>
              <a:rPr lang="en-AU" b="1" dirty="0">
                <a:solidFill>
                  <a:srgbClr val="FFFF00"/>
                </a:solidFill>
              </a:rPr>
              <a:t>The above graph is showing  that the most and highest of salary have been paid in USD currency over 2020 to 2023 for Executive level and lest for Entry level. Lest currency is TRY</a:t>
            </a:r>
          </a:p>
        </p:txBody>
      </p:sp>
      <p:sp>
        <p:nvSpPr>
          <p:cNvPr id="9" name="TextBox 8">
            <a:extLst>
              <a:ext uri="{FF2B5EF4-FFF2-40B4-BE49-F238E27FC236}">
                <a16:creationId xmlns:a16="http://schemas.microsoft.com/office/drawing/2014/main" id="{C08BEB4D-3156-2E7F-DB0C-C033506E61B5}"/>
              </a:ext>
            </a:extLst>
          </p:cNvPr>
          <p:cNvSpPr txBox="1"/>
          <p:nvPr/>
        </p:nvSpPr>
        <p:spPr>
          <a:xfrm>
            <a:off x="6257733" y="4853578"/>
            <a:ext cx="5299785" cy="1477328"/>
          </a:xfrm>
          <a:prstGeom prst="rect">
            <a:avLst/>
          </a:prstGeom>
          <a:noFill/>
        </p:spPr>
        <p:txBody>
          <a:bodyPr wrap="square" rtlCol="0">
            <a:spAutoFit/>
          </a:bodyPr>
          <a:lstStyle/>
          <a:p>
            <a:pPr algn="just"/>
            <a:r>
              <a:rPr lang="en-AU" b="1" dirty="0">
                <a:solidFill>
                  <a:srgbClr val="FFFF00"/>
                </a:solidFill>
              </a:rPr>
              <a:t>The above graph is showing how to distribute salary over experience level. Mid level is around USD $100000 on average, but entry level is under it. On other hand, Executive is around USD $200000 on average, but Senior level is under it.</a:t>
            </a:r>
          </a:p>
        </p:txBody>
      </p:sp>
      <p:pic>
        <p:nvPicPr>
          <p:cNvPr id="4" name="Picture 3">
            <a:extLst>
              <a:ext uri="{FF2B5EF4-FFF2-40B4-BE49-F238E27FC236}">
                <a16:creationId xmlns:a16="http://schemas.microsoft.com/office/drawing/2014/main" id="{AD82DB31-0437-2839-DF50-07234B4AE674}"/>
              </a:ext>
            </a:extLst>
          </p:cNvPr>
          <p:cNvPicPr>
            <a:picLocks noChangeAspect="1"/>
          </p:cNvPicPr>
          <p:nvPr/>
        </p:nvPicPr>
        <p:blipFill>
          <a:blip r:embed="rId6"/>
          <a:stretch>
            <a:fillRect/>
          </a:stretch>
        </p:blipFill>
        <p:spPr>
          <a:xfrm>
            <a:off x="634480" y="2575248"/>
            <a:ext cx="5404509" cy="2124459"/>
          </a:xfrm>
          <a:prstGeom prst="rect">
            <a:avLst/>
          </a:prstGeom>
        </p:spPr>
      </p:pic>
    </p:spTree>
    <p:extLst>
      <p:ext uri="{BB962C8B-B14F-4D97-AF65-F5344CB8AC3E}">
        <p14:creationId xmlns:p14="http://schemas.microsoft.com/office/powerpoint/2010/main" val="4224692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TotalTime>
  <Words>1152</Words>
  <Application>Microsoft Office PowerPoint</Application>
  <PresentationFormat>Widescreen</PresentationFormat>
  <Paragraphs>54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 Rahman</dc:creator>
  <cp:lastModifiedBy>Sheik Rahman</cp:lastModifiedBy>
  <cp:revision>16</cp:revision>
  <dcterms:created xsi:type="dcterms:W3CDTF">2024-01-16T13:22:35Z</dcterms:created>
  <dcterms:modified xsi:type="dcterms:W3CDTF">2024-01-23T09:42:23Z</dcterms:modified>
</cp:coreProperties>
</file>